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63" r:id="rId50"/>
    <p:sldId id="303" r:id="rId51"/>
    <p:sldId id="364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iana Maal" initials="" lastIdx="16" clrIdx="0"/>
  <p:cmAuthor id="1" name="Alain Tiemblo" initials="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9" d="100"/>
          <a:sy n="159" d="100"/>
        </p:scale>
        <p:origin x="-75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10" Type="http://schemas.openxmlformats.org/officeDocument/2006/relationships/slide" Target="slides/slide108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11" Type="http://schemas.openxmlformats.org/officeDocument/2006/relationships/slide" Target="slides/slide109.xml"/><Relationship Id="rId112" Type="http://schemas.openxmlformats.org/officeDocument/2006/relationships/notesMaster" Target="notesMasters/notesMaster1.xml"/><Relationship Id="rId113" Type="http://schemas.openxmlformats.org/officeDocument/2006/relationships/printerSettings" Target="printerSettings/printerSettings1.bin"/><Relationship Id="rId114" Type="http://schemas.openxmlformats.org/officeDocument/2006/relationships/commentAuthors" Target="commentAuthors.xml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Relationship Id="rId11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30T14:20:53.980" idx="1">
    <p:pos x="6000" y="0"/>
    <p:text>Je mettrai un petit logo de twitter, ça peut porter confusion car dans ton titre tu mets déjà un @</p:text>
  </p:cm>
  <p:cm authorId="1" dt="2017-03-30T14:20:53.980" idx="1">
    <p:pos x="6000" y="100"/>
    <p:text>👌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14:15:49.806" idx="11">
    <p:pos x="6000" y="0"/>
    <p:text>Idem, le bleu :-)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14:16:35.725" idx="12">
    <p:pos x="6000" y="0"/>
    <p:text>Pourquoi le rouge ici ?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14:18:14.498" idx="13">
    <p:pos x="6000" y="0"/>
    <p:text>Slide en bleu :-)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14:19:19.080" idx="14">
    <p:pos x="6000" y="0"/>
    <p:text>Slide en bleu ?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14:19:53.039" idx="15">
    <p:pos x="6000" y="0"/>
    <p:text>Pareil en bleu ?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14:20:27.263" idx="16">
    <p:pos x="6000" y="0"/>
    <p:text>Slide en bleu 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14:08:37.069" idx="2">
    <p:pos x="6000" y="0"/>
    <p:text>Est-ce normal que la date soit 08 2005 ? Si oui, je te recommande de mettre les slides en ordre chronologique (s'il n'y a pas de raison particulière que ce soit dans cet ordre)</p:text>
  </p:cm>
  <p:cm authorId="0" dt="2017-03-29T14:08:37.069" idx="3">
    <p:pos x="6000" y="100"/>
    <p:text>Et pourquoi cette slide n'est pas en rouge 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14:06:26.861" idx="4">
    <p:pos x="6000" y="0"/>
    <p:text>Je mettrai le texte un peu plus grand et avec des animations, ou bien un point par slide avec une illustration à chaque fois ?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14:07:09.214" idx="5">
    <p:pos x="6000" y="0"/>
    <p:text>Idem que sur la slide 9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21:54:56.505" idx="6">
    <p:pos x="6000" y="0"/>
    <p:text>J'ai bien compris que tu as rangé les leaks par nombre de comptes hackés, mais j'avoue - en lisant - ça fait un peu bizarre de ne pas le voir en ordre chronologique. Est-ce qu'il n'y a pas un lien intéressant à faire justement sur le fait que même si le temps passe (et qu'on devrait savoir mieux se protéger) on continue quand même à avoir des leaks?</p:text>
  </p:cm>
  <p:cm authorId="1" dt="2017-03-29T21:54:56.505" idx="2">
    <p:pos x="6000" y="100"/>
    <p:text>Oui, toutes ces entreprises ont révélé leur leak grâce à MySpace : "ils ont fait 360 millions, du coup nos 94 millions passent pour tout petit à côté !" :) Je l'explique à l'oral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21:56:27.953" idx="7">
    <p:pos x="6000" y="0"/>
    <p:text>Je dirai plutôt "Why the hell these companies don't use it?" ou didn't use it? ou "Why the hell companies don't use it" tout court</p:text>
  </p:cm>
  <p:cm authorId="1" dt="2017-03-29T21:56:27.953" idx="3">
    <p:pos x="6000" y="100"/>
    <p:text>👌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22:05:18.657" idx="8">
    <p:pos x="6000" y="0"/>
    <p:text>Est-ce une nouvelle partie de ta présentation ? Si oui, tu devrais utiliser la couleur bleu, car tu as déjà utilisé le rouge pour les attaques</p:text>
  </p:cm>
  <p:cm authorId="1" dt="2017-03-29T22:05:18.657" idx="4">
    <p:pos x="6000" y="100"/>
    <p:text>👌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14:14:56.056" idx="9">
    <p:pos x="6000" y="0"/>
    <p:text>Génial, mais tu peux le mettre plus grand je pense !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3-29T14:15:19.258" idx="10">
    <p:pos x="6000" y="0"/>
    <p:text>Pareil pour la couleur de la slide, en bleu si c'est une nouvelle partie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65288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Shape 9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Shape 9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Shape 9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Shape 9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Shape 9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06" name="Shape 10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7" name="Shape 10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0206" y="685800"/>
            <a:ext cx="60975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Shape 3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twob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Shape 6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Shape 6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Shape 6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Shape 7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Shape 7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Shape 8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Here is a snapshot of western europe at a specific time. Each one of these blue point is a car with people sharing a trip. In Berlin specifically tonight two cars will be leaving every minute from 270 different departing points. </a:t>
            </a: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95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Shape 8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Shape 8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57740" y="856003"/>
            <a:ext cx="2881899" cy="9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/>
          <p:nvPr/>
        </p:nvSpPr>
        <p:spPr>
          <a:xfrm>
            <a:off x="1947175" y="2325425"/>
            <a:ext cx="5126699" cy="851400"/>
          </a:xfrm>
          <a:prstGeom prst="roundRect">
            <a:avLst>
              <a:gd name="adj" fmla="val 50000"/>
            </a:avLst>
          </a:prstGeom>
          <a:solidFill>
            <a:srgbClr val="00A87E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2330212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buSzPct val="100000"/>
              <a:buChar char="●"/>
              <a:defRPr sz="3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buChar char="○"/>
              <a:defRPr sz="3600"/>
            </a:lvl2pPr>
            <a:lvl3pPr lvl="2" algn="ctr" rtl="0">
              <a:spcBef>
                <a:spcPts val="0"/>
              </a:spcBef>
              <a:buSzPct val="100000"/>
              <a:buChar char="■"/>
              <a:defRPr sz="3600"/>
            </a:lvl3pPr>
            <a:lvl4pPr lvl="3" algn="ctr" rtl="0">
              <a:spcBef>
                <a:spcPts val="0"/>
              </a:spcBef>
              <a:buSzPct val="100000"/>
              <a:buChar char="●"/>
              <a:defRPr sz="3600"/>
            </a:lvl4pPr>
            <a:lvl5pPr lvl="4" algn="ctr" rtl="0">
              <a:spcBef>
                <a:spcPts val="0"/>
              </a:spcBef>
              <a:buSzPct val="100000"/>
              <a:buChar char="○"/>
              <a:defRPr sz="3600"/>
            </a:lvl5pPr>
            <a:lvl6pPr lvl="5" algn="ctr" rtl="0">
              <a:spcBef>
                <a:spcPts val="0"/>
              </a:spcBef>
              <a:buSzPct val="100000"/>
              <a:buChar char="■"/>
              <a:defRPr sz="3600"/>
            </a:lvl6pPr>
            <a:lvl7pPr lvl="6" algn="ctr" rtl="0">
              <a:spcBef>
                <a:spcPts val="0"/>
              </a:spcBef>
              <a:buSzPct val="100000"/>
              <a:buChar char="●"/>
              <a:defRPr sz="3600"/>
            </a:lvl7pPr>
            <a:lvl8pPr lvl="7" algn="ctr" rtl="0">
              <a:spcBef>
                <a:spcPts val="0"/>
              </a:spcBef>
              <a:buSzPct val="100000"/>
              <a:buChar char="○"/>
              <a:defRPr sz="3600"/>
            </a:lvl8pPr>
            <a:lvl9pPr lvl="8" algn="ctr" rtl="0">
              <a:spcBef>
                <a:spcPts val="0"/>
              </a:spcBef>
              <a:buSzPct val="100000"/>
              <a:buChar char="■"/>
              <a:defRPr sz="36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069625" y="3745775"/>
            <a:ext cx="2881800" cy="108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2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s 0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/>
        </p:nvSpPr>
        <p:spPr>
          <a:xfrm>
            <a:off x="311700" y="1129200"/>
            <a:ext cx="8520600" cy="153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7200">
                <a:solidFill>
                  <a:srgbClr val="0086BF"/>
                </a:solidFill>
              </a:rPr>
              <a:t>Thanks!</a:t>
            </a:r>
          </a:p>
        </p:txBody>
      </p:sp>
      <p:sp>
        <p:nvSpPr>
          <p:cNvPr id="47" name="Shape 47"/>
          <p:cNvSpPr/>
          <p:nvPr/>
        </p:nvSpPr>
        <p:spPr>
          <a:xfrm>
            <a:off x="4206000" y="2661900"/>
            <a:ext cx="732000" cy="84000"/>
          </a:xfrm>
          <a:prstGeom prst="rect">
            <a:avLst/>
          </a:prstGeom>
          <a:solidFill>
            <a:srgbClr val="0086B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42325" y="3196125"/>
            <a:ext cx="8306700" cy="13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defRPr>
                <a:solidFill>
                  <a:srgbClr val="666666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defRPr>
                <a:solidFill>
                  <a:srgbClr val="666666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defRPr>
                <a:solidFill>
                  <a:srgbClr val="666666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defRPr>
                <a:solidFill>
                  <a:srgbClr val="666666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defRPr>
                <a:solidFill>
                  <a:srgbClr val="666666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defRPr>
                <a:solidFill>
                  <a:srgbClr val="666666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defRPr>
                <a:solidFill>
                  <a:srgbClr val="666666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defRPr>
                <a:solidFill>
                  <a:srgbClr val="666666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defRPr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GB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ext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 0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66500" cy="5143500"/>
          </a:xfrm>
          <a:prstGeom prst="rect">
            <a:avLst/>
          </a:prstGeom>
          <a:solidFill>
            <a:srgbClr val="00A87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3000" b="1">
                <a:solidFill>
                  <a:srgbClr val="666666"/>
                </a:solidFill>
              </a:rPr>
              <a:t>Click to change text</a:t>
            </a:r>
          </a:p>
        </p:txBody>
      </p:sp>
      <p:sp>
        <p:nvSpPr>
          <p:cNvPr id="14" name="Shape 14"/>
          <p:cNvSpPr/>
          <p:nvPr/>
        </p:nvSpPr>
        <p:spPr>
          <a:xfrm>
            <a:off x="1120525" y="2063425"/>
            <a:ext cx="6780000" cy="85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>
              <a:solidFill>
                <a:srgbClr val="666666"/>
              </a:solidFill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0682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SzPct val="100000"/>
              <a:buChar char="●"/>
              <a:defRPr sz="3000" b="1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buChar char="○"/>
              <a:defRPr sz="3600"/>
            </a:lvl2pPr>
            <a:lvl3pPr lvl="2" algn="ctr" rtl="0">
              <a:spcBef>
                <a:spcPts val="0"/>
              </a:spcBef>
              <a:buSzPct val="100000"/>
              <a:buChar char="■"/>
              <a:defRPr sz="3600"/>
            </a:lvl3pPr>
            <a:lvl4pPr lvl="3" algn="ctr" rtl="0">
              <a:spcBef>
                <a:spcPts val="0"/>
              </a:spcBef>
              <a:buSzPct val="100000"/>
              <a:buChar char="●"/>
              <a:defRPr sz="3600"/>
            </a:lvl4pPr>
            <a:lvl5pPr lvl="4" algn="ctr" rtl="0">
              <a:spcBef>
                <a:spcPts val="0"/>
              </a:spcBef>
              <a:buSzPct val="100000"/>
              <a:buChar char="○"/>
              <a:defRPr sz="3600"/>
            </a:lvl5pPr>
            <a:lvl6pPr lvl="5" algn="ctr" rtl="0">
              <a:spcBef>
                <a:spcPts val="0"/>
              </a:spcBef>
              <a:buSzPct val="100000"/>
              <a:buChar char="■"/>
              <a:defRPr sz="3600"/>
            </a:lvl6pPr>
            <a:lvl7pPr lvl="6" algn="ctr" rtl="0">
              <a:spcBef>
                <a:spcPts val="0"/>
              </a:spcBef>
              <a:buSzPct val="100000"/>
              <a:buChar char="●"/>
              <a:defRPr sz="3600"/>
            </a:lvl7pPr>
            <a:lvl8pPr lvl="7" algn="ctr" rtl="0">
              <a:spcBef>
                <a:spcPts val="0"/>
              </a:spcBef>
              <a:buSzPct val="100000"/>
              <a:buChar char="○"/>
              <a:defRPr sz="3600"/>
            </a:lvl8pPr>
            <a:lvl9pPr lvl="8" algn="ctr" rtl="0">
              <a:spcBef>
                <a:spcPts val="0"/>
              </a:spcBef>
              <a:buSzPct val="1000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3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100"/>
            </a:lvl2pPr>
            <a:lvl3pPr lvl="2" indent="0" rtl="0">
              <a:spcBef>
                <a:spcPts val="0"/>
              </a:spcBef>
              <a:buNone/>
              <a:defRPr sz="1100"/>
            </a:lvl3pPr>
            <a:lvl4pPr lvl="3" indent="0" rtl="0">
              <a:spcBef>
                <a:spcPts val="0"/>
              </a:spcBef>
              <a:buNone/>
              <a:defRPr sz="1100"/>
            </a:lvl4pPr>
            <a:lvl5pPr lvl="4" indent="0" rtl="0">
              <a:spcBef>
                <a:spcPts val="0"/>
              </a:spcBef>
              <a:buNone/>
              <a:defRPr sz="1100"/>
            </a:lvl5pPr>
            <a:lvl6pPr lvl="5" indent="0" rtl="0">
              <a:spcBef>
                <a:spcPts val="0"/>
              </a:spcBef>
              <a:buNone/>
              <a:defRPr sz="1100"/>
            </a:lvl6pPr>
            <a:lvl7pPr lvl="6" indent="0" rtl="0">
              <a:spcBef>
                <a:spcPts val="0"/>
              </a:spcBef>
              <a:buNone/>
              <a:defRPr sz="1100"/>
            </a:lvl7pPr>
            <a:lvl8pPr lvl="7" indent="0" rtl="0">
              <a:spcBef>
                <a:spcPts val="0"/>
              </a:spcBef>
              <a:buNone/>
              <a:defRPr sz="1100"/>
            </a:lvl8pPr>
            <a:lvl9pPr lvl="8" indent="0" rtl="0">
              <a:spcBef>
                <a:spcPts val="0"/>
              </a:spcBef>
              <a:buNone/>
              <a:defRPr sz="11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04800" marR="0" lvl="0" indent="-127000"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60400" marR="0" lvl="1" indent="-101600" algn="l" rtl="0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–"/>
              <a:defRPr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16000" marR="0" lvl="2" indent="-762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400" marR="0" lvl="3" indent="-88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41500" marR="0" lvl="4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47900" marR="0" lvl="5" indent="-88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654300" marR="0" lvl="6" indent="-88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0607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467100" marR="0" lvl="8" indent="-889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dt" idx="10"/>
          </p:nvPr>
        </p:nvSpPr>
        <p:spPr>
          <a:xfrm>
            <a:off x="457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6400" marR="0" lvl="1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2800" marR="0" lvl="2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9200" marR="0" lvl="3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300" marR="0" lvl="4" indent="-1270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4700" marR="0" lvl="5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1100" marR="0" lvl="6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500" marR="0" lvl="7" indent="-1270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3900" marR="0" lvl="8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ftr" idx="11"/>
          </p:nvPr>
        </p:nvSpPr>
        <p:spPr>
          <a:xfrm>
            <a:off x="3124199" y="4767265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06400" marR="0" lvl="1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12800" marR="0" lvl="2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9200" marR="0" lvl="3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38300" marR="0" lvl="4" indent="-1270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44700" marR="0" lvl="5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51100" marR="0" lvl="6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57500" marR="0" lvl="7" indent="-1270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63900" marR="0" lvl="8" indent="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6553200" y="4767265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lIns="81600" tIns="40800" rIns="81600" bIns="408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GB" sz="11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GB" sz="11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ext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ext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ext 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ext 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0"/>
            <a:ext cx="9166500" cy="5143500"/>
          </a:xfrm>
          <a:prstGeom prst="rect">
            <a:avLst/>
          </a:prstGeom>
          <a:solidFill>
            <a:srgbClr val="0086B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000" b="1">
                <a:solidFill>
                  <a:srgbClr val="666666"/>
                </a:solidFill>
              </a:rPr>
              <a:t>Click to change text</a:t>
            </a:r>
          </a:p>
        </p:txBody>
      </p:sp>
      <p:sp>
        <p:nvSpPr>
          <p:cNvPr id="18" name="Shape 18"/>
          <p:cNvSpPr/>
          <p:nvPr/>
        </p:nvSpPr>
        <p:spPr>
          <a:xfrm>
            <a:off x="1120525" y="2063425"/>
            <a:ext cx="6780000" cy="85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>
              <a:solidFill>
                <a:srgbClr val="666666"/>
              </a:solidFill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20682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SzPct val="100000"/>
              <a:buChar char="●"/>
              <a:defRPr sz="3000" b="1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buChar char="○"/>
              <a:defRPr sz="3600"/>
            </a:lvl2pPr>
            <a:lvl3pPr lvl="2" algn="ctr" rtl="0">
              <a:spcBef>
                <a:spcPts val="0"/>
              </a:spcBef>
              <a:buSzPct val="100000"/>
              <a:buChar char="■"/>
              <a:defRPr sz="3600"/>
            </a:lvl3pPr>
            <a:lvl4pPr lvl="3" algn="ctr" rtl="0">
              <a:spcBef>
                <a:spcPts val="0"/>
              </a:spcBef>
              <a:buSzPct val="100000"/>
              <a:buChar char="●"/>
              <a:defRPr sz="3600"/>
            </a:lvl4pPr>
            <a:lvl5pPr lvl="4" algn="ctr" rtl="0">
              <a:spcBef>
                <a:spcPts val="0"/>
              </a:spcBef>
              <a:buSzPct val="100000"/>
              <a:buChar char="○"/>
              <a:defRPr sz="3600"/>
            </a:lvl5pPr>
            <a:lvl6pPr lvl="5" algn="ctr" rtl="0">
              <a:spcBef>
                <a:spcPts val="0"/>
              </a:spcBef>
              <a:buSzPct val="100000"/>
              <a:buChar char="■"/>
              <a:defRPr sz="3600"/>
            </a:lvl6pPr>
            <a:lvl7pPr lvl="6" algn="ctr" rtl="0">
              <a:spcBef>
                <a:spcPts val="0"/>
              </a:spcBef>
              <a:buSzPct val="100000"/>
              <a:buChar char="●"/>
              <a:defRPr sz="3600"/>
            </a:lvl7pPr>
            <a:lvl8pPr lvl="7" algn="ctr" rtl="0">
              <a:spcBef>
                <a:spcPts val="0"/>
              </a:spcBef>
              <a:buSzPct val="100000"/>
              <a:buChar char="○"/>
              <a:defRPr sz="3600"/>
            </a:lvl8pPr>
            <a:lvl9pPr lvl="8" algn="ctr" rtl="0">
              <a:spcBef>
                <a:spcPts val="0"/>
              </a:spcBef>
              <a:buSzPct val="1000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ext 4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50812" y="173520"/>
            <a:ext cx="9093300" cy="78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4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 rtl="0">
              <a:spcBef>
                <a:spcPts val="0"/>
              </a:spcBef>
              <a:buFont typeface="Arial"/>
              <a:buNone/>
              <a:defRPr sz="1100"/>
            </a:lvl2pPr>
            <a:lvl3pPr lvl="2" indent="0" algn="ctr" rtl="0">
              <a:spcBef>
                <a:spcPts val="0"/>
              </a:spcBef>
              <a:buFont typeface="Arial"/>
              <a:buNone/>
              <a:defRPr sz="1100"/>
            </a:lvl3pPr>
            <a:lvl4pPr lvl="3" indent="0" algn="ctr" rtl="0">
              <a:spcBef>
                <a:spcPts val="0"/>
              </a:spcBef>
              <a:buFont typeface="Arial"/>
              <a:buNone/>
              <a:defRPr sz="1100"/>
            </a:lvl4pPr>
            <a:lvl5pPr lvl="4" indent="0" algn="ctr" rtl="0">
              <a:spcBef>
                <a:spcPts val="0"/>
              </a:spcBef>
              <a:buFont typeface="Arial"/>
              <a:buNone/>
              <a:defRPr sz="1100"/>
            </a:lvl5pPr>
            <a:lvl6pPr lvl="5" indent="0" algn="ctr" rtl="0">
              <a:spcBef>
                <a:spcPts val="0"/>
              </a:spcBef>
              <a:buFont typeface="Arial"/>
              <a:buNone/>
              <a:defRPr sz="1100"/>
            </a:lvl6pPr>
            <a:lvl7pPr lvl="6" indent="0" algn="ctr" rtl="0">
              <a:spcBef>
                <a:spcPts val="0"/>
              </a:spcBef>
              <a:buFont typeface="Arial"/>
              <a:buNone/>
              <a:defRPr sz="1100"/>
            </a:lvl7pPr>
            <a:lvl8pPr lvl="7" indent="0" algn="ctr" rtl="0">
              <a:spcBef>
                <a:spcPts val="0"/>
              </a:spcBef>
              <a:buFont typeface="Arial"/>
              <a:buNone/>
              <a:defRPr sz="1100"/>
            </a:lvl8pPr>
            <a:lvl9pPr lvl="8" indent="0" algn="ctr" rtl="0">
              <a:spcBef>
                <a:spcPts val="0"/>
              </a:spcBef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710700" y="1382076"/>
            <a:ext cx="7749300" cy="64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ext 5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Shape 118" descr="BlaBlaCar_Bubble_up_righ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912" y="4593487"/>
            <a:ext cx="1129798" cy="40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ext 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erstitial TItle Slide">
    <p:bg>
      <p:bgPr>
        <a:solidFill>
          <a:srgbClr val="133A5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71900" y="55075"/>
            <a:ext cx="9072300" cy="5031000"/>
          </a:xfrm>
          <a:prstGeom prst="rect">
            <a:avLst/>
          </a:prstGeom>
        </p:spPr>
        <p:txBody>
          <a:bodyPr lIns="68575" tIns="68575" rIns="68575" bIns="68575" anchor="t" anchorCtr="0"/>
          <a:lstStyle>
            <a:lvl1pPr lvl="0" algn="ctr" rtl="0">
              <a:spcBef>
                <a:spcPts val="0"/>
              </a:spcBef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None/>
              <a:defRPr sz="1100"/>
            </a:lvl2pPr>
            <a:lvl3pPr lvl="2" algn="ctr" rtl="0">
              <a:spcBef>
                <a:spcPts val="0"/>
              </a:spcBef>
              <a:buNone/>
              <a:defRPr sz="1100"/>
            </a:lvl3pPr>
            <a:lvl4pPr lvl="3" algn="ctr" rtl="0">
              <a:spcBef>
                <a:spcPts val="0"/>
              </a:spcBef>
              <a:buNone/>
              <a:defRPr sz="1100"/>
            </a:lvl4pPr>
            <a:lvl5pPr lvl="4" algn="ctr" rtl="0">
              <a:spcBef>
                <a:spcPts val="0"/>
              </a:spcBef>
              <a:buNone/>
              <a:defRPr sz="1100"/>
            </a:lvl5pPr>
            <a:lvl6pPr lvl="5" algn="ctr" rtl="0">
              <a:spcBef>
                <a:spcPts val="0"/>
              </a:spcBef>
              <a:buNone/>
              <a:defRPr sz="1100"/>
            </a:lvl6pPr>
            <a:lvl7pPr lvl="6" algn="ctr" rtl="0">
              <a:spcBef>
                <a:spcPts val="0"/>
              </a:spcBef>
              <a:buNone/>
              <a:defRPr sz="1100"/>
            </a:lvl7pPr>
            <a:lvl8pPr lvl="7" algn="ctr" rtl="0">
              <a:spcBef>
                <a:spcPts val="0"/>
              </a:spcBef>
              <a:buNone/>
              <a:defRPr sz="1100"/>
            </a:lvl8pPr>
            <a:lvl9pPr lvl="8" algn="ctr" rtl="0">
              <a:spcBef>
                <a:spcPts val="0"/>
              </a:spcBef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ext 7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ablet Horizontal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pic" idx="2"/>
          </p:nvPr>
        </p:nvSpPr>
        <p:spPr>
          <a:xfrm>
            <a:off x="-409184" y="753622"/>
            <a:ext cx="4876800" cy="3633300"/>
          </a:xfrm>
          <a:prstGeom prst="rect">
            <a:avLst/>
          </a:prstGeom>
          <a:noFill/>
          <a:ln>
            <a:noFill/>
          </a:ln>
        </p:spPr>
        <p:txBody>
          <a:bodyPr lIns="34300" tIns="34300" rIns="34300" bIns="34300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62500"/>
              <a:buNone/>
              <a:defRPr sz="800" b="0" i="0" u="none" strike="noStrike" cap="none">
                <a:solidFill>
                  <a:schemeClr val="dk1"/>
                </a:solidFill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33333"/>
              <a:buNone/>
              <a:defRPr sz="1500" b="0" i="0" u="none" strike="noStrike" cap="none">
                <a:solidFill>
                  <a:schemeClr val="dk1"/>
                </a:solidFill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35714"/>
              <a:buNone/>
              <a:defRPr sz="1400" b="0" i="0" u="none" strike="noStrike" cap="none">
                <a:solidFill>
                  <a:schemeClr val="dk1"/>
                </a:solidFill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41666"/>
              <a:buNone/>
              <a:defRPr sz="1200" b="0" i="0" u="none" strike="noStrike" cap="none">
                <a:solidFill>
                  <a:schemeClr val="dk1"/>
                </a:solidFill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41666"/>
              <a:buNone/>
              <a:defRPr sz="1200" b="0" i="0" u="none" strike="noStrike" cap="none">
                <a:solidFill>
                  <a:schemeClr val="dk1"/>
                </a:solidFill>
              </a:defRPr>
            </a:lvl5pPr>
            <a:lvl6pPr marL="18796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sz="1400" b="0" i="0" u="none" strike="noStrike" cap="none">
                <a:solidFill>
                  <a:schemeClr val="dk1"/>
                </a:solidFill>
              </a:defRPr>
            </a:lvl6pPr>
            <a:lvl7pPr marL="22225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sz="1400" b="0" i="0" u="none" strike="noStrike" cap="none">
                <a:solidFill>
                  <a:schemeClr val="dk1"/>
                </a:solidFill>
              </a:defRPr>
            </a:lvl7pPr>
            <a:lvl8pPr marL="25654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sz="1400" b="0" i="0" u="none" strike="noStrike" cap="none">
                <a:solidFill>
                  <a:schemeClr val="dk1"/>
                </a:solidFill>
              </a:defRPr>
            </a:lvl8pPr>
            <a:lvl9pPr marL="29083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Char char="•"/>
              <a:defRPr sz="1400" b="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03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66500" cy="5143500"/>
          </a:xfrm>
          <a:prstGeom prst="rect">
            <a:avLst/>
          </a:prstGeom>
          <a:solidFill>
            <a:srgbClr val="00529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120525" y="2063425"/>
            <a:ext cx="6780000" cy="85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>
              <a:solidFill>
                <a:srgbClr val="666666"/>
              </a:solidFill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20682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666666"/>
              </a:buClr>
              <a:buSzPct val="100000"/>
              <a:buChar char="●"/>
              <a:defRPr sz="3000" b="1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buChar char="○"/>
              <a:defRPr sz="3600"/>
            </a:lvl2pPr>
            <a:lvl3pPr lvl="2" algn="ctr" rtl="0">
              <a:spcBef>
                <a:spcPts val="0"/>
              </a:spcBef>
              <a:buSzPct val="100000"/>
              <a:buChar char="■"/>
              <a:defRPr sz="3600"/>
            </a:lvl3pPr>
            <a:lvl4pPr lvl="3" algn="ctr" rtl="0">
              <a:spcBef>
                <a:spcPts val="0"/>
              </a:spcBef>
              <a:buSzPct val="100000"/>
              <a:buChar char="●"/>
              <a:defRPr sz="3600"/>
            </a:lvl4pPr>
            <a:lvl5pPr lvl="4" algn="ctr" rtl="0">
              <a:spcBef>
                <a:spcPts val="0"/>
              </a:spcBef>
              <a:buSzPct val="100000"/>
              <a:buChar char="○"/>
              <a:defRPr sz="3600"/>
            </a:lvl5pPr>
            <a:lvl6pPr lvl="5" algn="ctr" rtl="0">
              <a:spcBef>
                <a:spcPts val="0"/>
              </a:spcBef>
              <a:buSzPct val="100000"/>
              <a:buChar char="■"/>
              <a:defRPr sz="3600"/>
            </a:lvl6pPr>
            <a:lvl7pPr lvl="6" algn="ctr" rtl="0">
              <a:spcBef>
                <a:spcPts val="0"/>
              </a:spcBef>
              <a:buSzPct val="100000"/>
              <a:buChar char="●"/>
              <a:defRPr sz="3600"/>
            </a:lvl7pPr>
            <a:lvl8pPr lvl="7" algn="ctr" rtl="0">
              <a:spcBef>
                <a:spcPts val="0"/>
              </a:spcBef>
              <a:buSzPct val="100000"/>
              <a:buChar char="○"/>
              <a:defRPr sz="3600"/>
            </a:lvl8pPr>
            <a:lvl9pPr lvl="8" algn="ctr" rtl="0">
              <a:spcBef>
                <a:spcPts val="0"/>
              </a:spcBef>
              <a:buSzPct val="1000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442325" y="880650"/>
            <a:ext cx="732000" cy="84000"/>
          </a:xfrm>
          <a:prstGeom prst="rect">
            <a:avLst/>
          </a:prstGeom>
          <a:solidFill>
            <a:srgbClr val="0086B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69175" y="180875"/>
            <a:ext cx="8306700" cy="64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>
                <a:solidFill>
                  <a:srgbClr val="0086B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442325" y="880650"/>
            <a:ext cx="732000" cy="84000"/>
          </a:xfrm>
          <a:prstGeom prst="rect">
            <a:avLst/>
          </a:prstGeom>
          <a:solidFill>
            <a:srgbClr val="0086B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69175" y="180875"/>
            <a:ext cx="8306700" cy="64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>
                <a:solidFill>
                  <a:srgbClr val="0086B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42325" y="1346000"/>
            <a:ext cx="8306700" cy="340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442325" y="880650"/>
            <a:ext cx="732000" cy="84000"/>
          </a:xfrm>
          <a:prstGeom prst="rect">
            <a:avLst/>
          </a:prstGeom>
          <a:solidFill>
            <a:srgbClr val="0086B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69175" y="180875"/>
            <a:ext cx="8306700" cy="64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2800">
                <a:solidFill>
                  <a:srgbClr val="0086B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42325" y="1346000"/>
            <a:ext cx="3906300" cy="340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842650" y="1346000"/>
            <a:ext cx="3906300" cy="340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defRPr sz="18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estio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38"/>
          <p:cNvGrpSpPr/>
          <p:nvPr/>
        </p:nvGrpSpPr>
        <p:grpSpPr>
          <a:xfrm>
            <a:off x="4130261" y="1727350"/>
            <a:ext cx="651117" cy="760825"/>
            <a:chOff x="3189575" y="1530250"/>
            <a:chExt cx="651900" cy="760825"/>
          </a:xfrm>
        </p:grpSpPr>
        <p:sp>
          <p:nvSpPr>
            <p:cNvPr id="39" name="Shape 39"/>
            <p:cNvSpPr/>
            <p:nvPr/>
          </p:nvSpPr>
          <p:spPr>
            <a:xfrm rot="10800000">
              <a:off x="3395925" y="2070275"/>
              <a:ext cx="220800" cy="220800"/>
            </a:xfrm>
            <a:prstGeom prst="rtTriangle">
              <a:avLst/>
            </a:prstGeom>
            <a:solidFill>
              <a:srgbClr val="00A87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3189575" y="1530250"/>
              <a:ext cx="651900" cy="633900"/>
            </a:xfrm>
            <a:prstGeom prst="roundRect">
              <a:avLst>
                <a:gd name="adj" fmla="val 32879"/>
              </a:avLst>
            </a:prstGeom>
            <a:solidFill>
              <a:srgbClr val="00A87E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3000" b="1">
                <a:solidFill>
                  <a:srgbClr val="FFFFFF"/>
                </a:solidFill>
              </a:endParaRPr>
            </a:p>
          </p:txBody>
        </p:sp>
      </p:grpSp>
      <p:sp>
        <p:nvSpPr>
          <p:cNvPr id="41" name="Shape 41"/>
          <p:cNvSpPr/>
          <p:nvPr/>
        </p:nvSpPr>
        <p:spPr>
          <a:xfrm>
            <a:off x="4274775" y="2021675"/>
            <a:ext cx="79800" cy="7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4415825" y="2021675"/>
            <a:ext cx="79800" cy="7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4556875" y="2021675"/>
            <a:ext cx="79800" cy="7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69175" y="2729425"/>
            <a:ext cx="8306700" cy="64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0086B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6.xml"/><Relationship Id="rId24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27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1.xml"/><Relationship Id="rId3" Type="http://schemas.openxmlformats.org/officeDocument/2006/relationships/comments" Target="../comments/comment1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54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5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5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5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omments" Target="../comments/comment5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comments" Target="../comments/comment6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jpg"/><Relationship Id="rId6" Type="http://schemas.openxmlformats.org/officeDocument/2006/relationships/image" Target="../media/image6.png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comments" Target="../comments/comment7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comments" Target="../comments/comment8.xml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jp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comments" Target="../comments/comment2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comments" Target="../comments/commen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20" Type="http://schemas.openxmlformats.org/officeDocument/2006/relationships/image" Target="../media/image95.png"/><Relationship Id="rId21" Type="http://schemas.openxmlformats.org/officeDocument/2006/relationships/image" Target="../media/image96.png"/><Relationship Id="rId22" Type="http://schemas.openxmlformats.org/officeDocument/2006/relationships/image" Target="../media/image97.png"/><Relationship Id="rId23" Type="http://schemas.openxmlformats.org/officeDocument/2006/relationships/image" Target="../media/image98.png"/><Relationship Id="rId24" Type="http://schemas.openxmlformats.org/officeDocument/2006/relationships/image" Target="../media/image99.png"/><Relationship Id="rId25" Type="http://schemas.openxmlformats.org/officeDocument/2006/relationships/image" Target="../media/image100.png"/><Relationship Id="rId26" Type="http://schemas.openxmlformats.org/officeDocument/2006/relationships/image" Target="../media/image101.png"/><Relationship Id="rId10" Type="http://schemas.openxmlformats.org/officeDocument/2006/relationships/image" Target="../media/image85.png"/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4" Type="http://schemas.openxmlformats.org/officeDocument/2006/relationships/image" Target="../media/image89.png"/><Relationship Id="rId15" Type="http://schemas.openxmlformats.org/officeDocument/2006/relationships/image" Target="../media/image90.png"/><Relationship Id="rId16" Type="http://schemas.openxmlformats.org/officeDocument/2006/relationships/image" Target="../media/image91.png"/><Relationship Id="rId17" Type="http://schemas.openxmlformats.org/officeDocument/2006/relationships/image" Target="../media/image92.png"/><Relationship Id="rId18" Type="http://schemas.openxmlformats.org/officeDocument/2006/relationships/image" Target="../media/image93.png"/><Relationship Id="rId19" Type="http://schemas.openxmlformats.org/officeDocument/2006/relationships/image" Target="../media/image9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4.gi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comments" Target="../comments/commen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0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jp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comments" Target="../comments/comment13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2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comments" Target="../comments/comment14.xml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4" Type="http://schemas.openxmlformats.org/officeDocument/2006/relationships/image" Target="../media/image127.png"/><Relationship Id="rId5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27.png"/><Relationship Id="rId8" Type="http://schemas.openxmlformats.org/officeDocument/2006/relationships/image" Target="../media/image13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27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215" y="590803"/>
            <a:ext cx="2881899" cy="9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1955637" y="2064250"/>
            <a:ext cx="5126699" cy="851400"/>
          </a:xfrm>
          <a:prstGeom prst="roundRect">
            <a:avLst>
              <a:gd name="adj" fmla="val 50000"/>
            </a:avLst>
          </a:prstGeom>
          <a:solidFill>
            <a:srgbClr val="00A87E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3000" b="1">
                <a:solidFill>
                  <a:srgbClr val="FFFFFF"/>
                </a:solidFill>
              </a:rPr>
              <a:t>Web Security</a:t>
            </a:r>
          </a:p>
        </p:txBody>
      </p:sp>
      <p:sp>
        <p:nvSpPr>
          <p:cNvPr id="131" name="Shape 131"/>
          <p:cNvSpPr/>
          <p:nvPr/>
        </p:nvSpPr>
        <p:spPr>
          <a:xfrm>
            <a:off x="1972562" y="3005950"/>
            <a:ext cx="5215800" cy="463200"/>
          </a:xfrm>
          <a:prstGeom prst="rect">
            <a:avLst/>
          </a:prstGeom>
          <a:noFill/>
          <a:ln>
            <a:noFill/>
          </a:ln>
        </p:spPr>
        <p:txBody>
          <a:bodyPr lIns="45675" tIns="45675" rIns="45675" bIns="456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666666"/>
                </a:solidFill>
              </a:rPr>
              <a:t>Let’s continue to hack!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3060" y="3982942"/>
            <a:ext cx="3274939" cy="95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3E5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201" name="Shape 201"/>
          <p:cNvSpPr txBox="1"/>
          <p:nvPr/>
        </p:nvSpPr>
        <p:spPr>
          <a:xfrm>
            <a:off x="67500" y="2725625"/>
            <a:ext cx="9009000" cy="6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000" b="1">
                <a:solidFill>
                  <a:srgbClr val="FFFFFF"/>
                </a:solidFill>
              </a:rPr>
              <a:t>SHA-1 is proven broken</a:t>
            </a:r>
          </a:p>
          <a:p>
            <a:pPr lvl="0" algn="l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02 2017 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800" y="355400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389" y="733114"/>
            <a:ext cx="1026413" cy="65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 txBox="1"/>
          <p:nvPr/>
        </p:nvSpPr>
        <p:spPr>
          <a:xfrm>
            <a:off x="1398925" y="3516575"/>
            <a:ext cx="63174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FFFF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FFFF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FFFF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FFFF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200"/>
              <a:t>No.</a:t>
            </a:r>
          </a:p>
          <a:p>
            <a:pPr lvl="0" algn="l" rtl="0">
              <a:spcBef>
                <a:spcPts val="0"/>
              </a:spcBef>
              <a:buNone/>
            </a:pPr>
            <a:endParaRPr sz="1200">
              <a:solidFill>
                <a:srgbClr val="FF00FF"/>
              </a:solidFill>
            </a:endParaRPr>
          </a:p>
          <a:p>
            <a:pPr lvl="0" algn="l" rtl="0">
              <a:spcBef>
                <a:spcPts val="0"/>
              </a:spcBef>
              <a:buNone/>
            </a:pPr>
            <a:endParaRPr sz="1200">
              <a:solidFill>
                <a:srgbClr val="FF00FF"/>
              </a:solidFill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1398925" y="2407750"/>
            <a:ext cx="63174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5293"/>
                </a:solidFill>
              </a:rPr>
              <a:t>Hey Certificate Authority, is Alice’s certificate correct?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FF00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F53E5B"/>
                </a:solidFill>
              </a:rPr>
              <a:t>ZYWVUTSR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1345550" y="1382932"/>
            <a:ext cx="28761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B588"/>
                </a:solidFill>
              </a:rPr>
              <a:t>Hello Bruno, here is my key. 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FF00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F53E5B"/>
                </a:solidFill>
              </a:rPr>
              <a:t>ZYWVUTSR</a:t>
            </a:r>
          </a:p>
        </p:txBody>
      </p:sp>
      <p:sp>
        <p:nvSpPr>
          <p:cNvPr id="942" name="Shape 942"/>
          <p:cNvSpPr txBox="1"/>
          <p:nvPr/>
        </p:nvSpPr>
        <p:spPr>
          <a:xfrm>
            <a:off x="4855825" y="1382482"/>
            <a:ext cx="28761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B588"/>
                </a:solidFill>
              </a:rPr>
              <a:t>Hello Bruno, here is my key. 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FF00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A87E"/>
                </a:solidFill>
              </a:rPr>
              <a:t>ABCDEFGH</a:t>
            </a:r>
          </a:p>
        </p:txBody>
      </p:sp>
      <p:pic>
        <p:nvPicPr>
          <p:cNvPr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43" y="1426675"/>
            <a:ext cx="527424" cy="5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Shape 9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5300" y="1440311"/>
            <a:ext cx="644910" cy="56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Shape 9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5025" y="1427237"/>
            <a:ext cx="527425" cy="590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6" name="Shape 946"/>
          <p:cNvCxnSpPr>
            <a:stCxn id="942" idx="1"/>
            <a:endCxn id="942" idx="3"/>
          </p:cNvCxnSpPr>
          <p:nvPr/>
        </p:nvCxnSpPr>
        <p:spPr>
          <a:xfrm>
            <a:off x="4855825" y="1770232"/>
            <a:ext cx="2876100" cy="0"/>
          </a:xfrm>
          <a:prstGeom prst="straightConnector1">
            <a:avLst/>
          </a:prstGeom>
          <a:noFill/>
          <a:ln w="9525" cap="flat" cmpd="sng">
            <a:solidFill>
              <a:srgbClr val="00B588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947" name="Shape 947"/>
          <p:cNvCxnSpPr>
            <a:stCxn id="941" idx="1"/>
            <a:endCxn id="941" idx="3"/>
          </p:cNvCxnSpPr>
          <p:nvPr/>
        </p:nvCxnSpPr>
        <p:spPr>
          <a:xfrm>
            <a:off x="1345550" y="1770682"/>
            <a:ext cx="2876100" cy="0"/>
          </a:xfrm>
          <a:prstGeom prst="straightConnector1">
            <a:avLst/>
          </a:prstGeom>
          <a:noFill/>
          <a:ln w="9525" cap="flat" cmpd="sng">
            <a:solidFill>
              <a:srgbClr val="00B588"/>
            </a:solidFill>
            <a:prstDash val="solid"/>
            <a:round/>
            <a:headEnd type="triangle" w="lg" len="lg"/>
            <a:tailEnd type="none" w="lg" len="lg"/>
          </a:ln>
        </p:spPr>
      </p:cxnSp>
      <p:pic>
        <p:nvPicPr>
          <p:cNvPr id="948" name="Shape 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43" y="2471612"/>
            <a:ext cx="527424" cy="59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9" name="Shape 949"/>
          <p:cNvCxnSpPr>
            <a:stCxn id="940" idx="1"/>
            <a:endCxn id="940" idx="3"/>
          </p:cNvCxnSpPr>
          <p:nvPr/>
        </p:nvCxnSpPr>
        <p:spPr>
          <a:xfrm>
            <a:off x="1398925" y="2795500"/>
            <a:ext cx="6317400" cy="0"/>
          </a:xfrm>
          <a:prstGeom prst="straightConnector1">
            <a:avLst/>
          </a:prstGeom>
          <a:noFill/>
          <a:ln w="9525" cap="flat" cmpd="sng">
            <a:solidFill>
              <a:srgbClr val="005293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50" name="Shape 950" descr="See original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8600" y="2426350"/>
            <a:ext cx="7383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43" y="3580437"/>
            <a:ext cx="527424" cy="59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Shape 952"/>
          <p:cNvCxnSpPr>
            <a:stCxn id="939" idx="1"/>
            <a:endCxn id="939" idx="3"/>
          </p:cNvCxnSpPr>
          <p:nvPr/>
        </p:nvCxnSpPr>
        <p:spPr>
          <a:xfrm>
            <a:off x="1398925" y="3904325"/>
            <a:ext cx="6317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lg" len="lg"/>
            <a:tailEnd type="none" w="lg" len="lg"/>
          </a:ln>
        </p:spPr>
      </p:cxnSp>
      <p:pic>
        <p:nvPicPr>
          <p:cNvPr id="953" name="Shape 953" descr="See original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38600" y="3535175"/>
            <a:ext cx="738300" cy="7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Shape 954"/>
          <p:cNvSpPr txBox="1"/>
          <p:nvPr/>
        </p:nvSpPr>
        <p:spPr>
          <a:xfrm>
            <a:off x="207300" y="379950"/>
            <a:ext cx="8936700" cy="5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MITM through HTTPS : protection</a:t>
            </a:r>
          </a:p>
        </p:txBody>
      </p:sp>
      <p:pic>
        <p:nvPicPr>
          <p:cNvPr id="955" name="Shape 955" descr="See original imag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7137" y="3213600"/>
            <a:ext cx="2949700" cy="13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/>
        </p:nvSpPr>
        <p:spPr>
          <a:xfrm>
            <a:off x="0" y="0"/>
            <a:ext cx="9166500" cy="5143500"/>
          </a:xfrm>
          <a:prstGeom prst="rect">
            <a:avLst/>
          </a:prstGeom>
          <a:solidFill>
            <a:srgbClr val="133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61" name="Shape 961"/>
          <p:cNvSpPr/>
          <p:nvPr/>
        </p:nvSpPr>
        <p:spPr>
          <a:xfrm>
            <a:off x="1652825" y="2063425"/>
            <a:ext cx="5715600" cy="85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GB" sz="3000" b="1">
                <a:solidFill>
                  <a:srgbClr val="666666"/>
                </a:solidFill>
              </a:rPr>
              <a:t>XSS strikes back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/>
          <p:nvPr/>
        </p:nvSpPr>
        <p:spPr>
          <a:xfrm>
            <a:off x="99750" y="844200"/>
            <a:ext cx="8944500" cy="27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2300">
              <a:solidFill>
                <a:srgbClr val="FFFFFF"/>
              </a:solidFill>
            </a:endParaRPr>
          </a:p>
        </p:txBody>
      </p:sp>
      <p:pic>
        <p:nvPicPr>
          <p:cNvPr id="967" name="Shape 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762" y="2048050"/>
            <a:ext cx="313372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25" y="1207075"/>
            <a:ext cx="276225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112" y="3086337"/>
            <a:ext cx="39528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 txBox="1"/>
          <p:nvPr/>
        </p:nvSpPr>
        <p:spPr>
          <a:xfrm>
            <a:off x="2374025" y="2076587"/>
            <a:ext cx="4752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</a:rPr>
              <a:t>=</a:t>
            </a:r>
          </a:p>
        </p:txBody>
      </p:sp>
      <p:sp>
        <p:nvSpPr>
          <p:cNvPr id="971" name="Shape 971"/>
          <p:cNvSpPr txBox="1"/>
          <p:nvPr/>
        </p:nvSpPr>
        <p:spPr>
          <a:xfrm>
            <a:off x="4308925" y="3131787"/>
            <a:ext cx="475200" cy="73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</a:rPr>
              <a:t>=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/>
        </p:nvSpPr>
        <p:spPr>
          <a:xfrm>
            <a:off x="50825" y="55069"/>
            <a:ext cx="9093300" cy="714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666666"/>
                </a:solidFill>
              </a:rPr>
              <a:t>js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99750" y="742425"/>
            <a:ext cx="8944500" cy="122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300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alert(document.cookie);</a:t>
            </a:r>
            <a:r>
              <a:rPr lang="en-GB" sz="2300">
                <a:solidFill>
                  <a:srgbClr val="666666"/>
                </a:solidFill>
              </a:rPr>
              <a:t> in </a:t>
            </a:r>
            <a:r>
              <a:rPr lang="en-GB" sz="2300" b="1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regex</a:t>
            </a:r>
            <a:r>
              <a:rPr lang="en-GB" sz="2300">
                <a:solidFill>
                  <a:srgbClr val="666666"/>
                </a:solidFill>
              </a:rPr>
              <a:t>? </a:t>
            </a:r>
          </a:p>
        </p:txBody>
      </p:sp>
      <p:pic>
        <p:nvPicPr>
          <p:cNvPr id="978" name="Shape 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249" y="1791675"/>
            <a:ext cx="4645999" cy="26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Shape 9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4275" y="1890502"/>
            <a:ext cx="361100" cy="3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Shape 9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50" y="1791675"/>
            <a:ext cx="4157474" cy="26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0700" y="1890500"/>
            <a:ext cx="306024" cy="30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Shape 9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175" y="1095369"/>
            <a:ext cx="55816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Shape 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388" y="457550"/>
            <a:ext cx="5799225" cy="422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400" y="457549"/>
            <a:ext cx="5853435" cy="418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/>
          <p:nvPr/>
        </p:nvSpPr>
        <p:spPr>
          <a:xfrm>
            <a:off x="50825" y="55069"/>
            <a:ext cx="9093300" cy="714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sz="4800">
                <a:solidFill>
                  <a:srgbClr val="F53E5B"/>
                </a:solidFill>
              </a:rPr>
              <a:t>Never use |raw filter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99750" y="868800"/>
            <a:ext cx="8944500" cy="16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74650" rtl="0">
              <a:lnSpc>
                <a:spcPct val="108000"/>
              </a:lnSpc>
              <a:spcBef>
                <a:spcPts val="0"/>
              </a:spcBef>
              <a:buClr>
                <a:srgbClr val="666666"/>
              </a:buClr>
              <a:buSzPct val="100000"/>
              <a:buChar char="-"/>
            </a:pPr>
            <a:r>
              <a:rPr lang="en-GB" sz="2300">
                <a:solidFill>
                  <a:srgbClr val="666666"/>
                </a:solidFill>
              </a:rPr>
              <a:t>sanitize data using HTMLPurifier ( http://htmlpurifier.org/ )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2300">
              <a:solidFill>
                <a:srgbClr val="666666"/>
              </a:solidFill>
            </a:endParaRPr>
          </a:p>
          <a:p>
            <a:pPr marL="457200" lvl="0" indent="-374650" rtl="0">
              <a:lnSpc>
                <a:spcPct val="108000"/>
              </a:lnSpc>
              <a:spcBef>
                <a:spcPts val="0"/>
              </a:spcBef>
              <a:buClr>
                <a:srgbClr val="666666"/>
              </a:buClr>
              <a:buSzPct val="100000"/>
              <a:buChar char="-"/>
            </a:pPr>
            <a:r>
              <a:rPr lang="en-GB" sz="2300">
                <a:solidFill>
                  <a:srgbClr val="666666"/>
                </a:solidFill>
              </a:rPr>
              <a:t>use HTMLPuriferBundle and </a:t>
            </a:r>
            <a:r>
              <a:rPr lang="en-GB" sz="230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|purify</a:t>
            </a:r>
            <a:r>
              <a:rPr lang="en-GB" sz="2300">
                <a:solidFill>
                  <a:srgbClr val="666666"/>
                </a:solidFill>
              </a:rPr>
              <a:t> filter in Symfony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2300">
              <a:solidFill>
                <a:srgbClr val="666666"/>
              </a:solidFill>
            </a:endParaRPr>
          </a:p>
        </p:txBody>
      </p:sp>
      <p:pic>
        <p:nvPicPr>
          <p:cNvPr id="1003" name="Shape 1003" descr="See original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175" y="2118550"/>
            <a:ext cx="2379249" cy="237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/>
        </p:nvSpPr>
        <p:spPr>
          <a:xfrm flipH="1">
            <a:off x="4190701" y="456175"/>
            <a:ext cx="622515" cy="760666"/>
          </a:xfrm>
          <a:custGeom>
            <a:avLst/>
            <a:gdLst/>
            <a:ahLst/>
            <a:cxnLst/>
            <a:rect l="0" t="0" r="0" b="0"/>
            <a:pathLst>
              <a:path w="168475" h="209550" extrusionOk="0">
                <a:moveTo>
                  <a:pt x="67529" y="0"/>
                </a:moveTo>
                <a:lnTo>
                  <a:pt x="60567" y="348"/>
                </a:lnTo>
                <a:lnTo>
                  <a:pt x="53954" y="1392"/>
                </a:lnTo>
                <a:lnTo>
                  <a:pt x="47340" y="3133"/>
                </a:lnTo>
                <a:lnTo>
                  <a:pt x="41423" y="5221"/>
                </a:lnTo>
                <a:lnTo>
                  <a:pt x="35505" y="8354"/>
                </a:lnTo>
                <a:lnTo>
                  <a:pt x="29936" y="11487"/>
                </a:lnTo>
                <a:lnTo>
                  <a:pt x="24714" y="15316"/>
                </a:lnTo>
                <a:lnTo>
                  <a:pt x="19841" y="19841"/>
                </a:lnTo>
                <a:lnTo>
                  <a:pt x="15664" y="24714"/>
                </a:lnTo>
                <a:lnTo>
                  <a:pt x="11835" y="29936"/>
                </a:lnTo>
                <a:lnTo>
                  <a:pt x="8354" y="35505"/>
                </a:lnTo>
                <a:lnTo>
                  <a:pt x="5569" y="41075"/>
                </a:lnTo>
                <a:lnTo>
                  <a:pt x="3133" y="47340"/>
                </a:lnTo>
                <a:lnTo>
                  <a:pt x="1392" y="53954"/>
                </a:lnTo>
                <a:lnTo>
                  <a:pt x="348" y="60568"/>
                </a:lnTo>
                <a:lnTo>
                  <a:pt x="0" y="67181"/>
                </a:lnTo>
                <a:lnTo>
                  <a:pt x="0" y="100946"/>
                </a:lnTo>
                <a:lnTo>
                  <a:pt x="348" y="107908"/>
                </a:lnTo>
                <a:lnTo>
                  <a:pt x="1392" y="114522"/>
                </a:lnTo>
                <a:lnTo>
                  <a:pt x="3133" y="121135"/>
                </a:lnTo>
                <a:lnTo>
                  <a:pt x="5569" y="127053"/>
                </a:lnTo>
                <a:lnTo>
                  <a:pt x="8354" y="132970"/>
                </a:lnTo>
                <a:lnTo>
                  <a:pt x="11835" y="138540"/>
                </a:lnTo>
                <a:lnTo>
                  <a:pt x="15664" y="143761"/>
                </a:lnTo>
                <a:lnTo>
                  <a:pt x="19841" y="148634"/>
                </a:lnTo>
                <a:lnTo>
                  <a:pt x="24714" y="152811"/>
                </a:lnTo>
                <a:lnTo>
                  <a:pt x="29936" y="156640"/>
                </a:lnTo>
                <a:lnTo>
                  <a:pt x="35505" y="160121"/>
                </a:lnTo>
                <a:lnTo>
                  <a:pt x="41423" y="162906"/>
                </a:lnTo>
                <a:lnTo>
                  <a:pt x="47340" y="165343"/>
                </a:lnTo>
                <a:lnTo>
                  <a:pt x="53954" y="167083"/>
                </a:lnTo>
                <a:lnTo>
                  <a:pt x="60567" y="168127"/>
                </a:lnTo>
                <a:lnTo>
                  <a:pt x="67529" y="168475"/>
                </a:lnTo>
                <a:lnTo>
                  <a:pt x="68225" y="168475"/>
                </a:lnTo>
                <a:lnTo>
                  <a:pt x="68225" y="209550"/>
                </a:lnTo>
                <a:lnTo>
                  <a:pt x="109996" y="167779"/>
                </a:lnTo>
                <a:lnTo>
                  <a:pt x="115914" y="166735"/>
                </a:lnTo>
                <a:lnTo>
                  <a:pt x="121831" y="164995"/>
                </a:lnTo>
                <a:lnTo>
                  <a:pt x="127401" y="162906"/>
                </a:lnTo>
                <a:lnTo>
                  <a:pt x="132970" y="160121"/>
                </a:lnTo>
                <a:lnTo>
                  <a:pt x="138191" y="157337"/>
                </a:lnTo>
                <a:lnTo>
                  <a:pt x="142716" y="153508"/>
                </a:lnTo>
                <a:lnTo>
                  <a:pt x="147242" y="149679"/>
                </a:lnTo>
                <a:lnTo>
                  <a:pt x="151419" y="145502"/>
                </a:lnTo>
                <a:lnTo>
                  <a:pt x="155248" y="140976"/>
                </a:lnTo>
                <a:lnTo>
                  <a:pt x="158729" y="135755"/>
                </a:lnTo>
                <a:lnTo>
                  <a:pt x="161513" y="130534"/>
                </a:lnTo>
                <a:lnTo>
                  <a:pt x="163950" y="125312"/>
                </a:lnTo>
                <a:lnTo>
                  <a:pt x="165690" y="119395"/>
                </a:lnTo>
                <a:lnTo>
                  <a:pt x="167431" y="113477"/>
                </a:lnTo>
                <a:lnTo>
                  <a:pt x="168127" y="107212"/>
                </a:lnTo>
                <a:lnTo>
                  <a:pt x="168475" y="100946"/>
                </a:lnTo>
                <a:lnTo>
                  <a:pt x="168475" y="67181"/>
                </a:lnTo>
                <a:lnTo>
                  <a:pt x="168127" y="60568"/>
                </a:lnTo>
                <a:lnTo>
                  <a:pt x="167083" y="53954"/>
                </a:lnTo>
                <a:lnTo>
                  <a:pt x="165342" y="47340"/>
                </a:lnTo>
                <a:lnTo>
                  <a:pt x="163254" y="41075"/>
                </a:lnTo>
                <a:lnTo>
                  <a:pt x="160121" y="35505"/>
                </a:lnTo>
                <a:lnTo>
                  <a:pt x="156988" y="29936"/>
                </a:lnTo>
                <a:lnTo>
                  <a:pt x="153159" y="24714"/>
                </a:lnTo>
                <a:lnTo>
                  <a:pt x="148634" y="19841"/>
                </a:lnTo>
                <a:lnTo>
                  <a:pt x="143761" y="15316"/>
                </a:lnTo>
                <a:lnTo>
                  <a:pt x="138539" y="11487"/>
                </a:lnTo>
                <a:lnTo>
                  <a:pt x="132970" y="8354"/>
                </a:lnTo>
                <a:lnTo>
                  <a:pt x="127401" y="5221"/>
                </a:lnTo>
                <a:lnTo>
                  <a:pt x="121135" y="3133"/>
                </a:lnTo>
                <a:lnTo>
                  <a:pt x="114521" y="1392"/>
                </a:lnTo>
                <a:lnTo>
                  <a:pt x="107908" y="348"/>
                </a:lnTo>
                <a:lnTo>
                  <a:pt x="100946" y="0"/>
                </a:lnTo>
                <a:close/>
              </a:path>
            </a:pathLst>
          </a:custGeom>
          <a:solidFill>
            <a:srgbClr val="00A87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9" name="Shape 1009"/>
          <p:cNvSpPr txBox="1">
            <a:spLocks noGrp="1"/>
          </p:cNvSpPr>
          <p:nvPr>
            <p:ph type="body" idx="1"/>
          </p:nvPr>
        </p:nvSpPr>
        <p:spPr>
          <a:xfrm>
            <a:off x="559800" y="1395925"/>
            <a:ext cx="8024400" cy="882300"/>
          </a:xfrm>
          <a:prstGeom prst="rect">
            <a:avLst/>
          </a:prstGeom>
          <a:noFill/>
          <a:ln>
            <a:noFill/>
          </a:ln>
        </p:spPr>
        <p:txBody>
          <a:bodyPr lIns="81600" tIns="40800" rIns="81600" bIns="40800" anchor="t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400"/>
              </a:spcBef>
              <a:buNone/>
            </a:pPr>
            <a:r>
              <a:rPr lang="en-GB" sz="36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  <p:sp>
        <p:nvSpPr>
          <p:cNvPr id="1010" name="Shape 1010"/>
          <p:cNvSpPr/>
          <p:nvPr/>
        </p:nvSpPr>
        <p:spPr>
          <a:xfrm>
            <a:off x="4320925" y="2004400"/>
            <a:ext cx="79800" cy="7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4461975" y="2004400"/>
            <a:ext cx="79800" cy="7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4603025" y="2004400"/>
            <a:ext cx="79800" cy="79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138" y="3299025"/>
            <a:ext cx="1679724" cy="1679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2476200" y="2528850"/>
            <a:ext cx="4191600" cy="8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</a:rPr>
              <a:t>Please leave your feedback!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</a:rPr>
              <a:t>https://joind.in/talk/04748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Shape 1019"/>
          <p:cNvPicPr preferRelativeResize="0"/>
          <p:nvPr/>
        </p:nvPicPr>
        <p:blipFill rotWithShape="1">
          <a:blip r:embed="rId3">
            <a:alphaModFix/>
          </a:blip>
          <a:srcRect l="91857" t="49512" b="38291"/>
          <a:stretch/>
        </p:blipFill>
        <p:spPr>
          <a:xfrm>
            <a:off x="8342500" y="3688250"/>
            <a:ext cx="801500" cy="62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Shape 1020"/>
          <p:cNvPicPr preferRelativeResize="0"/>
          <p:nvPr/>
        </p:nvPicPr>
        <p:blipFill rotWithShape="1">
          <a:blip r:embed="rId4">
            <a:alphaModFix/>
          </a:blip>
          <a:srcRect l="27747" t="3574" r="-11830" b="6173"/>
          <a:stretch/>
        </p:blipFill>
        <p:spPr>
          <a:xfrm>
            <a:off x="0" y="3803075"/>
            <a:ext cx="8819221" cy="3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Shape 1021"/>
          <p:cNvSpPr txBox="1"/>
          <p:nvPr/>
        </p:nvSpPr>
        <p:spPr>
          <a:xfrm>
            <a:off x="311700" y="1974700"/>
            <a:ext cx="20805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800">
                <a:solidFill>
                  <a:srgbClr val="0086BF"/>
                </a:solidFill>
              </a:rPr>
              <a:t>Thanks!</a:t>
            </a:r>
          </a:p>
        </p:txBody>
      </p:sp>
      <p:sp>
        <p:nvSpPr>
          <p:cNvPr id="1022" name="Shape 1022"/>
          <p:cNvSpPr txBox="1"/>
          <p:nvPr/>
        </p:nvSpPr>
        <p:spPr>
          <a:xfrm>
            <a:off x="311700" y="2837250"/>
            <a:ext cx="2080500" cy="10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b="1">
              <a:solidFill>
                <a:srgbClr val="666666"/>
              </a:solidFill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442325" y="2582175"/>
            <a:ext cx="732000" cy="84000"/>
          </a:xfrm>
          <a:prstGeom prst="rect">
            <a:avLst/>
          </a:prstGeom>
          <a:solidFill>
            <a:srgbClr val="0086B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4" name="Shape 1024"/>
          <p:cNvSpPr txBox="1"/>
          <p:nvPr/>
        </p:nvSpPr>
        <p:spPr>
          <a:xfrm>
            <a:off x="311700" y="2837250"/>
            <a:ext cx="3828900" cy="10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 b="1">
                <a:solidFill>
                  <a:srgbClr val="666666"/>
                </a:solidFill>
              </a:rPr>
              <a:t>Slides soon available at: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 b="1">
                <a:solidFill>
                  <a:srgbClr val="666666"/>
                </a:solidFill>
              </a:rPr>
              <a:t>https://github.com/ninsuo/slides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217650" y="4003625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sha1 = 38762cf7f55934b34d179ae6a4c80cadccbb7f0a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7" cy="1526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600" y="1983970"/>
            <a:ext cx="2811170" cy="201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3170" y="1983970"/>
            <a:ext cx="2791183" cy="201965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body" idx="2"/>
          </p:nvPr>
        </p:nvSpPr>
        <p:spPr>
          <a:xfrm>
            <a:off x="1689600" y="1559850"/>
            <a:ext cx="2811300" cy="4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file1.pdf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3"/>
          </p:nvPr>
        </p:nvSpPr>
        <p:spPr>
          <a:xfrm>
            <a:off x="4643100" y="1559850"/>
            <a:ext cx="2811300" cy="46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file2.pdf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275475" y="22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800">
                <a:solidFill>
                  <a:srgbClr val="00A87E"/>
                </a:solidFill>
              </a:rPr>
              <a:t>SHA-1 Checklist</a:t>
            </a:r>
          </a:p>
        </p:txBody>
      </p:sp>
      <p:sp>
        <p:nvSpPr>
          <p:cNvPr id="219" name="Shape 219"/>
          <p:cNvSpPr/>
          <p:nvPr/>
        </p:nvSpPr>
        <p:spPr>
          <a:xfrm>
            <a:off x="442325" y="880650"/>
            <a:ext cx="732000" cy="84000"/>
          </a:xfrm>
          <a:prstGeom prst="rect">
            <a:avLst/>
          </a:prstGeom>
          <a:solidFill>
            <a:srgbClr val="00A87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442324" y="1277987"/>
            <a:ext cx="505800" cy="506100"/>
          </a:xfrm>
          <a:prstGeom prst="ellipse">
            <a:avLst/>
          </a:prstGeom>
          <a:solidFill>
            <a:srgbClr val="00A87E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1002000" y="1251750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b="1">
                <a:solidFill>
                  <a:srgbClr val="666666"/>
                </a:solidFill>
              </a:rPr>
              <a:t>Do not hash passwords using SHA-1, </a:t>
            </a:r>
            <a:r>
              <a:rPr lang="en-GB" sz="1200">
                <a:solidFill>
                  <a:srgbClr val="666666"/>
                </a:solidFill>
              </a:rPr>
              <a:t>and if you did, bcrypt those hashes for more security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1002000" y="1976500"/>
            <a:ext cx="74685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b="1">
                <a:solidFill>
                  <a:srgbClr val="666666"/>
                </a:solidFill>
              </a:rPr>
              <a:t>Do not use SHA-1 certificates</a:t>
            </a:r>
            <a:r>
              <a:rPr lang="en-GB" sz="1200">
                <a:solidFill>
                  <a:srgbClr val="666666"/>
                </a:solidFill>
              </a:rPr>
              <a:t>,</a:t>
            </a:r>
            <a:r>
              <a:rPr lang="en-GB" sz="1200" b="1">
                <a:solidFill>
                  <a:srgbClr val="666666"/>
                </a:solidFill>
              </a:rPr>
              <a:t> </a:t>
            </a:r>
            <a:r>
              <a:rPr lang="en-GB" sz="1200">
                <a:solidFill>
                  <a:srgbClr val="666666"/>
                </a:solidFill>
              </a:rPr>
              <a:t>that’s no standard anymore since 2015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1002000" y="2707662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>
                <a:solidFill>
                  <a:srgbClr val="666666"/>
                </a:solidFill>
              </a:rPr>
              <a:t>Do not use SHA-1 to check for data integrity</a:t>
            </a:r>
            <a:r>
              <a:rPr lang="en-GB" sz="1200">
                <a:solidFill>
                  <a:srgbClr val="666666"/>
                </a:solidFill>
              </a:rPr>
              <a:t>,</a:t>
            </a:r>
            <a:r>
              <a:rPr lang="en-GB" sz="1200" b="1">
                <a:solidFill>
                  <a:srgbClr val="666666"/>
                </a:solidFill>
              </a:rPr>
              <a:t> </a:t>
            </a:r>
            <a:r>
              <a:rPr lang="en-GB" sz="1200">
                <a:solidFill>
                  <a:srgbClr val="666666"/>
                </a:solidFill>
              </a:rPr>
              <a:t>collisions are still hard to get but that’s doable</a:t>
            </a:r>
          </a:p>
          <a:p>
            <a:pPr lvl="0" rtl="0">
              <a:spcBef>
                <a:spcPts val="0"/>
              </a:spcBef>
              <a:buNone/>
            </a:pPr>
            <a:endParaRPr sz="1200" b="1">
              <a:solidFill>
                <a:srgbClr val="666666"/>
              </a:solidFill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1002000" y="3426450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>
                <a:solidFill>
                  <a:srgbClr val="666666"/>
                </a:solidFill>
              </a:rPr>
              <a:t>Use SHA-256 anywhere</a:t>
            </a:r>
            <a:r>
              <a:rPr lang="en-GB" sz="1200">
                <a:solidFill>
                  <a:srgbClr val="666666"/>
                </a:solidFill>
              </a:rPr>
              <a:t>: in PHP, </a:t>
            </a: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hash("sha256", $input)</a:t>
            </a:r>
          </a:p>
          <a:p>
            <a:pPr lvl="0" rtl="0">
              <a:spcBef>
                <a:spcPts val="0"/>
              </a:spcBef>
              <a:buNone/>
            </a:pPr>
            <a:endParaRPr sz="1200" b="1">
              <a:solidFill>
                <a:srgbClr val="666666"/>
              </a:solidFill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1950375" y="4163600"/>
            <a:ext cx="51708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Note that Google sunsetted SHA-1 on September, 2014</a:t>
            </a:r>
          </a:p>
        </p:txBody>
      </p:sp>
      <p:sp>
        <p:nvSpPr>
          <p:cNvPr id="226" name="Shape 226"/>
          <p:cNvSpPr/>
          <p:nvPr/>
        </p:nvSpPr>
        <p:spPr>
          <a:xfrm>
            <a:off x="442324" y="1987440"/>
            <a:ext cx="505800" cy="506100"/>
          </a:xfrm>
          <a:prstGeom prst="ellipse">
            <a:avLst/>
          </a:prstGeom>
          <a:solidFill>
            <a:srgbClr val="00B588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27" name="Shape 227"/>
          <p:cNvSpPr/>
          <p:nvPr/>
        </p:nvSpPr>
        <p:spPr>
          <a:xfrm>
            <a:off x="442324" y="2696893"/>
            <a:ext cx="505800" cy="506100"/>
          </a:xfrm>
          <a:prstGeom prst="ellipse">
            <a:avLst/>
          </a:prstGeom>
          <a:solidFill>
            <a:srgbClr val="00A87E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28" name="Shape 228"/>
          <p:cNvSpPr/>
          <p:nvPr/>
        </p:nvSpPr>
        <p:spPr>
          <a:xfrm>
            <a:off x="442324" y="3406346"/>
            <a:ext cx="505800" cy="506100"/>
          </a:xfrm>
          <a:prstGeom prst="ellipse">
            <a:avLst/>
          </a:prstGeom>
          <a:solidFill>
            <a:srgbClr val="00A87E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3E5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234" name="Shape 234"/>
          <p:cNvSpPr txBox="1"/>
          <p:nvPr/>
        </p:nvSpPr>
        <p:spPr>
          <a:xfrm>
            <a:off x="67500" y="2725625"/>
            <a:ext cx="9009000" cy="6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000" b="1">
                <a:solidFill>
                  <a:srgbClr val="FFFFFF"/>
                </a:solidFill>
              </a:rPr>
              <a:t>Major Data Leaks revealed!</a:t>
            </a:r>
          </a:p>
          <a:p>
            <a:pPr lvl="0" algn="l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2016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637" y="141950"/>
            <a:ext cx="2736725" cy="27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217650" y="2548975"/>
            <a:ext cx="8591400" cy="23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93 338 602 accounts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GB" sz="2400" b="1">
                <a:solidFill>
                  <a:srgbClr val="666666"/>
                </a:solidFill>
              </a:rPr>
              <a:t>Plain text passwords ❤️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Leaked in 2012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825" y="875700"/>
            <a:ext cx="4004350" cy="10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217650" y="2548975"/>
            <a:ext cx="8591400" cy="23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112 005 531 accounts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MD5 passwords without salt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Leaked in 2016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750" y="1012325"/>
            <a:ext cx="32385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217650" y="2548975"/>
            <a:ext cx="8591400" cy="23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164 611 595 accounts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SHA-1 passwords without salt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Leaked in 2012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512" y="867675"/>
            <a:ext cx="3504974" cy="10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217650" y="2548975"/>
            <a:ext cx="8591400" cy="23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234 842 089 accounts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Plain text passwords ❤️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Leaked in 2015 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3425" y="738775"/>
            <a:ext cx="3319847" cy="14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217650" y="2548975"/>
            <a:ext cx="8591400" cy="230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359 420 698 accounts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SHA-1 passwords without salt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Leaked in 2008 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412" y="883750"/>
            <a:ext cx="406717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87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271" name="Shape 271"/>
          <p:cNvSpPr txBox="1"/>
          <p:nvPr/>
        </p:nvSpPr>
        <p:spPr>
          <a:xfrm>
            <a:off x="67500" y="2725625"/>
            <a:ext cx="9009000" cy="6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000" b="1">
                <a:solidFill>
                  <a:srgbClr val="FFFFFF"/>
                </a:solidFill>
              </a:rPr>
              <a:t>Use bcrypt to hash passwords!</a:t>
            </a:r>
          </a:p>
          <a:p>
            <a:pPr lvl="0" algn="l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Why the hell companies don’t use it!</a:t>
            </a: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350" y="909637"/>
            <a:ext cx="334327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-1200" y="0"/>
            <a:ext cx="9162300" cy="30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2107949" y="2182800"/>
            <a:ext cx="4944000" cy="777900"/>
          </a:xfrm>
          <a:prstGeom prst="rect">
            <a:avLst/>
          </a:prstGeom>
          <a:noFill/>
          <a:ln>
            <a:noFill/>
          </a:ln>
        </p:spPr>
        <p:txBody>
          <a:bodyPr lIns="68600" tIns="34300" rIns="68600" bIns="34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>
                <a:solidFill>
                  <a:srgbClr val="FFFFFF"/>
                </a:solidFill>
              </a:rPr>
              <a:t>Alain Tiemblo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1800">
                <a:solidFill>
                  <a:srgbClr val="FFFFFF"/>
                </a:solidFill>
              </a:rPr>
              <a:t>Web Security Lead Engineer @ BlaBlaCar</a:t>
            </a:r>
          </a:p>
        </p:txBody>
      </p:sp>
      <p:pic>
        <p:nvPicPr>
          <p:cNvPr id="139" name="Shape 139" descr="fire2.png"/>
          <p:cNvPicPr preferRelativeResize="0"/>
          <p:nvPr/>
        </p:nvPicPr>
        <p:blipFill rotWithShape="1">
          <a:blip r:embed="rId3">
            <a:alphaModFix/>
          </a:blip>
          <a:srcRect l="2866" r="2856"/>
          <a:stretch/>
        </p:blipFill>
        <p:spPr>
          <a:xfrm>
            <a:off x="3794700" y="469174"/>
            <a:ext cx="1554600" cy="15564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0" name="Shape 140"/>
          <p:cNvSpPr txBox="1"/>
          <p:nvPr/>
        </p:nvSpPr>
        <p:spPr>
          <a:xfrm>
            <a:off x="442325" y="3373900"/>
            <a:ext cx="8262000" cy="1317300"/>
          </a:xfrm>
          <a:prstGeom prst="rect">
            <a:avLst/>
          </a:prstGeom>
          <a:noFill/>
          <a:ln>
            <a:noFill/>
          </a:ln>
        </p:spPr>
        <p:txBody>
          <a:bodyPr lIns="34300" tIns="17150" rIns="34300" bIns="1715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GB" sz="2400">
                <a:solidFill>
                  <a:srgbClr val="666666"/>
                </a:solidFill>
              </a:rPr>
              <a:t>ninsuo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endParaRPr sz="2400">
              <a:solidFill>
                <a:srgbClr val="666666"/>
              </a:solidFill>
            </a:endParaRPr>
          </a:p>
        </p:txBody>
      </p:sp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455" y="4191424"/>
            <a:ext cx="2029269" cy="77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95" y="4313326"/>
            <a:ext cx="1603950" cy="5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 descr="944px-Twitter_Bird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7583" y="3373900"/>
            <a:ext cx="411449" cy="3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Last year…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00" y="256550"/>
            <a:ext cx="2590199" cy="3883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8275" y="256550"/>
            <a:ext cx="5300785" cy="38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/>
          <p:nvPr/>
        </p:nvSpPr>
        <p:spPr>
          <a:xfrm>
            <a:off x="4798325" y="2162950"/>
            <a:ext cx="1317900" cy="627000"/>
          </a:xfrm>
          <a:prstGeom prst="rect">
            <a:avLst/>
          </a:prstGeom>
          <a:noFill/>
          <a:ln w="76200" cap="flat" cmpd="sng">
            <a:solidFill>
              <a:srgbClr val="0CEA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Now!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00" y="192575"/>
            <a:ext cx="4759824" cy="3690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/>
          <p:nvPr/>
        </p:nvSpPr>
        <p:spPr>
          <a:xfrm>
            <a:off x="3182650" y="1925875"/>
            <a:ext cx="1317900" cy="627000"/>
          </a:xfrm>
          <a:prstGeom prst="rect">
            <a:avLst/>
          </a:prstGeom>
          <a:noFill/>
          <a:ln w="76200" cap="flat" cmpd="sng">
            <a:solidFill>
              <a:srgbClr val="F53E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0" y="0"/>
            <a:ext cx="9166500" cy="5143500"/>
          </a:xfrm>
          <a:prstGeom prst="rect">
            <a:avLst/>
          </a:prstGeom>
          <a:solidFill>
            <a:srgbClr val="133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1725450" y="520400"/>
            <a:ext cx="5715600" cy="85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GB" sz="3000" b="1">
                <a:solidFill>
                  <a:srgbClr val="666666"/>
                </a:solidFill>
              </a:rPr>
              <a:t>Password Reuse Attack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79" y="1695775"/>
            <a:ext cx="3176851" cy="29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722" y="300722"/>
            <a:ext cx="4884550" cy="35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Most users use the same password everywhere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Companies databases get compromised 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4550" y="345275"/>
            <a:ext cx="4497583" cy="3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They can be downloaded by anyone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696512"/>
            <a:ext cx="59436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Passwords can be reused!</a:t>
            </a:r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158" y="316825"/>
            <a:ext cx="3318529" cy="371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312" y="493096"/>
            <a:ext cx="2615020" cy="3130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 flipH="1">
            <a:off x="2284307" y="1712106"/>
            <a:ext cx="3991800" cy="177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10" y="182300"/>
            <a:ext cx="5888512" cy="25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873" y="1741577"/>
            <a:ext cx="5888512" cy="207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116" y="2607291"/>
            <a:ext cx="724899" cy="6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 rot="6529646">
            <a:off x="1293749" y="1853631"/>
            <a:ext cx="1218707" cy="444458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53E5B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body" idx="4294967295"/>
          </p:nvPr>
        </p:nvSpPr>
        <p:spPr>
          <a:xfrm>
            <a:off x="276300" y="4097125"/>
            <a:ext cx="8591400" cy="58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And when they succeed...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/>
        </p:nvSpPr>
        <p:spPr>
          <a:xfrm>
            <a:off x="-81575" y="32150"/>
            <a:ext cx="9145200" cy="5199300"/>
          </a:xfrm>
          <a:prstGeom prst="rect">
            <a:avLst/>
          </a:prstGeom>
          <a:solidFill>
            <a:srgbClr val="00A87E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408900" y="2237300"/>
            <a:ext cx="8326200" cy="7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000">
                <a:solidFill>
                  <a:srgbClr val="FFFFFF"/>
                </a:solidFill>
              </a:rPr>
              <a:t>How to protect our applications?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Multi-factor authentication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137" y="240800"/>
            <a:ext cx="5414422" cy="36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0" y="0"/>
            <a:ext cx="9166500" cy="5143500"/>
          </a:xfrm>
          <a:prstGeom prst="rect">
            <a:avLst/>
          </a:prstGeom>
          <a:solidFill>
            <a:srgbClr val="133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1652825" y="2063425"/>
            <a:ext cx="5715600" cy="85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GB" sz="3000" b="1">
                <a:solidFill>
                  <a:srgbClr val="666666"/>
                </a:solidFill>
              </a:rPr>
              <a:t>What’s up?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Captcha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1900"/>
            <a:ext cx="8839202" cy="325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Enforce password change in a regular basis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500" y="642650"/>
            <a:ext cx="36957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Delegate sign-in to others ❤️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25" y="433675"/>
            <a:ext cx="5407244" cy="3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-600" y="32150"/>
            <a:ext cx="9145200" cy="5199300"/>
          </a:xfrm>
          <a:prstGeom prst="rect">
            <a:avLst/>
          </a:prstGeom>
          <a:solidFill>
            <a:srgbClr val="00A87E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408900" y="1799675"/>
            <a:ext cx="8326200" cy="7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000">
                <a:solidFill>
                  <a:srgbClr val="FFFFFF"/>
                </a:solidFill>
              </a:rPr>
              <a:t>How to protect our family &amp; friends?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408900" y="2554825"/>
            <a:ext cx="8326200" cy="7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</a:rPr>
              <a:t>Spread the word!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Don’t use guessable passwords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174" y="152700"/>
            <a:ext cx="5764350" cy="38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Check your password strength</a:t>
            </a:r>
          </a:p>
        </p:txBody>
      </p:sp>
      <p:pic>
        <p:nvPicPr>
          <p:cNvPr id="379" name="Shape 379"/>
          <p:cNvPicPr preferRelativeResize="0"/>
          <p:nvPr/>
        </p:nvPicPr>
        <p:blipFill rotWithShape="1">
          <a:blip r:embed="rId3">
            <a:alphaModFix/>
          </a:blip>
          <a:srcRect b="23965"/>
          <a:stretch/>
        </p:blipFill>
        <p:spPr>
          <a:xfrm>
            <a:off x="-321312" y="178550"/>
            <a:ext cx="9941474" cy="276377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/>
        </p:nvSpPr>
        <p:spPr>
          <a:xfrm>
            <a:off x="272425" y="3090125"/>
            <a:ext cx="8754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3600">
                <a:solidFill>
                  <a:srgbClr val="666666"/>
                </a:solidFill>
              </a:rPr>
              <a:t>https://HowSecureIsMyPassword.net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Prefer a passphrase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12" y="743425"/>
            <a:ext cx="3211349" cy="298317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Shape 387"/>
          <p:cNvSpPr txBox="1"/>
          <p:nvPr/>
        </p:nvSpPr>
        <p:spPr>
          <a:xfrm>
            <a:off x="677487" y="308250"/>
            <a:ext cx="2625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 b="1">
                <a:solidFill>
                  <a:srgbClr val="666666"/>
                </a:solidFill>
              </a:rPr>
              <a:t>banana75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5043187" y="308250"/>
            <a:ext cx="2625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 b="1">
                <a:solidFill>
                  <a:srgbClr val="666666"/>
                </a:solidFill>
              </a:rPr>
              <a:t>I love fruit.</a:t>
            </a:r>
          </a:p>
        </p:txBody>
      </p:sp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687" y="743425"/>
            <a:ext cx="4807999" cy="245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One unique password per website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425" y="385800"/>
            <a:ext cx="2586674" cy="11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750" y="1493225"/>
            <a:ext cx="2270025" cy="7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Shape 397"/>
          <p:cNvSpPr txBox="1"/>
          <p:nvPr/>
        </p:nvSpPr>
        <p:spPr>
          <a:xfrm>
            <a:off x="337962" y="747962"/>
            <a:ext cx="2625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banana75</a:t>
            </a:r>
          </a:p>
        </p:txBody>
      </p:sp>
      <p:pic>
        <p:nvPicPr>
          <p:cNvPr id="398" name="Shape 398" descr="See original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137" y="598187"/>
            <a:ext cx="682649" cy="6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 descr="See original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137" y="1545612"/>
            <a:ext cx="682649" cy="6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 descr="See original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6137" y="2394787"/>
            <a:ext cx="682649" cy="6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 descr="See original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7087" y="545812"/>
            <a:ext cx="787425" cy="7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 descr="See original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7087" y="1470312"/>
            <a:ext cx="787425" cy="7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 descr="See original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7087" y="2394812"/>
            <a:ext cx="787425" cy="7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337962" y="1695375"/>
            <a:ext cx="2625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banana75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337962" y="2573887"/>
            <a:ext cx="2625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banana75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6181037" y="747962"/>
            <a:ext cx="2625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00A87E"/>
                </a:solidFill>
              </a:rPr>
              <a:t>t</a:t>
            </a:r>
            <a:r>
              <a:rPr lang="en-GB" sz="2100">
                <a:solidFill>
                  <a:srgbClr val="666666"/>
                </a:solidFill>
              </a:rPr>
              <a:t>banana75</a:t>
            </a:r>
            <a:r>
              <a:rPr lang="en-GB" sz="2100">
                <a:solidFill>
                  <a:srgbClr val="00A87E"/>
                </a:solidFill>
              </a:rPr>
              <a:t>r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6181037" y="1695375"/>
            <a:ext cx="2625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00A87E"/>
                </a:solidFill>
              </a:rPr>
              <a:t>f</a:t>
            </a:r>
            <a:r>
              <a:rPr lang="en-GB" sz="2100">
                <a:solidFill>
                  <a:srgbClr val="666666"/>
                </a:solidFill>
              </a:rPr>
              <a:t>banana75</a:t>
            </a:r>
            <a:r>
              <a:rPr lang="en-GB" sz="2100">
                <a:solidFill>
                  <a:srgbClr val="00A87E"/>
                </a:solidFill>
              </a:rPr>
              <a:t>k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6181037" y="2544562"/>
            <a:ext cx="2625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00A87E"/>
                </a:solidFill>
              </a:rPr>
              <a:t>b</a:t>
            </a:r>
            <a:r>
              <a:rPr lang="en-GB" sz="2100">
                <a:solidFill>
                  <a:srgbClr val="666666"/>
                </a:solidFill>
              </a:rPr>
              <a:t>banana75</a:t>
            </a:r>
            <a:r>
              <a:rPr lang="en-GB" sz="2100">
                <a:solidFill>
                  <a:srgbClr val="00A87E"/>
                </a:solidFill>
              </a:rPr>
              <a:t>r</a:t>
            </a:r>
          </a:p>
        </p:txBody>
      </p:sp>
      <p:pic>
        <p:nvPicPr>
          <p:cNvPr id="409" name="Shape 4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6287" y="2596975"/>
            <a:ext cx="2323299" cy="3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112" y="988775"/>
            <a:ext cx="2586674" cy="11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437" y="2096200"/>
            <a:ext cx="2270025" cy="7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103650" y="1350937"/>
            <a:ext cx="2625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I love fruit.</a:t>
            </a:r>
          </a:p>
        </p:txBody>
      </p:sp>
      <p:pic>
        <p:nvPicPr>
          <p:cNvPr id="417" name="Shape 417" descr="See original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825" y="1201162"/>
            <a:ext cx="682649" cy="6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 descr="See original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825" y="2148587"/>
            <a:ext cx="682649" cy="6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 descr="See original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825" y="2997762"/>
            <a:ext cx="682649" cy="6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 descr="See original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9550" y="1171687"/>
            <a:ext cx="787425" cy="7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 descr="See original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9550" y="2096187"/>
            <a:ext cx="787425" cy="78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 descr="See original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9550" y="3020687"/>
            <a:ext cx="787425" cy="7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/>
        </p:nvSpPr>
        <p:spPr>
          <a:xfrm>
            <a:off x="103650" y="2298350"/>
            <a:ext cx="2625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I love fruit.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103650" y="3176862"/>
            <a:ext cx="26250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I love fruit.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6219275" y="1358775"/>
            <a:ext cx="27708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</a:rPr>
              <a:t>I love </a:t>
            </a:r>
            <a:r>
              <a:rPr lang="en-GB" sz="1800">
                <a:solidFill>
                  <a:srgbClr val="00B588"/>
                </a:solidFill>
              </a:rPr>
              <a:t>twitter</a:t>
            </a:r>
            <a:r>
              <a:rPr lang="en-GB" sz="1800">
                <a:solidFill>
                  <a:srgbClr val="666666"/>
                </a:solidFill>
              </a:rPr>
              <a:t>’s fruit.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6219275" y="2306175"/>
            <a:ext cx="27708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</a:rPr>
              <a:t>I love </a:t>
            </a:r>
            <a:r>
              <a:rPr lang="en-GB" sz="1800">
                <a:solidFill>
                  <a:srgbClr val="00B588"/>
                </a:solidFill>
              </a:rPr>
              <a:t>facebook</a:t>
            </a:r>
            <a:r>
              <a:rPr lang="en-GB" sz="1800">
                <a:solidFill>
                  <a:srgbClr val="666666"/>
                </a:solidFill>
              </a:rPr>
              <a:t>’s fruit.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6219275" y="3155375"/>
            <a:ext cx="2770800" cy="38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rgbClr val="666666"/>
                </a:solidFill>
              </a:rPr>
              <a:t>I love </a:t>
            </a:r>
            <a:r>
              <a:rPr lang="en-GB" sz="1800">
                <a:solidFill>
                  <a:srgbClr val="00B588"/>
                </a:solidFill>
              </a:rPr>
              <a:t>blablacar</a:t>
            </a:r>
            <a:r>
              <a:rPr lang="en-GB" sz="1800">
                <a:solidFill>
                  <a:srgbClr val="666666"/>
                </a:solidFill>
              </a:rPr>
              <a:t>’s fruit.</a:t>
            </a:r>
          </a:p>
        </p:txBody>
      </p:sp>
      <p:pic>
        <p:nvPicPr>
          <p:cNvPr id="428" name="Shape 4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95362" y="3176875"/>
            <a:ext cx="2323299" cy="38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Use a password manager</a:t>
            </a:r>
          </a:p>
        </p:txBody>
      </p:sp>
      <p:pic>
        <p:nvPicPr>
          <p:cNvPr id="434" name="Shape 434" descr="See original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78" y="260549"/>
            <a:ext cx="3680153" cy="121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 descr="See original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14" y="260550"/>
            <a:ext cx="3374912" cy="121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 descr="See original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924" y="1567543"/>
            <a:ext cx="3680154" cy="124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 descr="See original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2163" y="1567543"/>
            <a:ext cx="1957121" cy="1243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 descr="See original imag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8677" y="2933312"/>
            <a:ext cx="2984808" cy="106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 descr="See original imag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68714" y="2933312"/>
            <a:ext cx="3769314" cy="106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 descr="See original image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8360" y="1567543"/>
            <a:ext cx="1685413" cy="1243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3E5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155" name="Shape 155"/>
          <p:cNvSpPr txBox="1"/>
          <p:nvPr/>
        </p:nvSpPr>
        <p:spPr>
          <a:xfrm>
            <a:off x="67500" y="2725625"/>
            <a:ext cx="9009000" cy="6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000" b="1">
                <a:solidFill>
                  <a:srgbClr val="FFFFFF"/>
                </a:solidFill>
              </a:rPr>
              <a:t>$81 million </a:t>
            </a:r>
            <a:r>
              <a:rPr lang="en-GB" sz="3600" b="1">
                <a:solidFill>
                  <a:srgbClr val="FFFFFF"/>
                </a:solidFill>
              </a:rPr>
              <a:t>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cyber heist in Bangladesh Bank</a:t>
            </a: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02 2016 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037" y="279475"/>
            <a:ext cx="3003424" cy="21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0" y="0"/>
            <a:ext cx="9145200" cy="5199300"/>
          </a:xfrm>
          <a:prstGeom prst="rect">
            <a:avLst/>
          </a:prstGeom>
          <a:solidFill>
            <a:srgbClr val="F53F5B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180000" y="2237300"/>
            <a:ext cx="8784000" cy="7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000">
                <a:solidFill>
                  <a:srgbClr val="FFFFFF"/>
                </a:solidFill>
              </a:rPr>
              <a:t>Other password reuse attack factors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Passwords on a post-it ❤️</a:t>
            </a:r>
          </a:p>
        </p:txBody>
      </p:sp>
      <p:pic>
        <p:nvPicPr>
          <p:cNvPr id="452" name="Shape 45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987" y="88960"/>
            <a:ext cx="5048024" cy="4026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Passwords on walls</a:t>
            </a:r>
          </a:p>
        </p:txBody>
      </p:sp>
      <p:pic>
        <p:nvPicPr>
          <p:cNvPr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287" y="385450"/>
            <a:ext cx="6561423" cy="3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/>
          <p:nvPr/>
        </p:nvSpPr>
        <p:spPr>
          <a:xfrm>
            <a:off x="2789400" y="578350"/>
            <a:ext cx="875700" cy="627000"/>
          </a:xfrm>
          <a:prstGeom prst="rect">
            <a:avLst/>
          </a:prstGeom>
          <a:noFill/>
          <a:ln w="76200" cap="flat" cmpd="sng">
            <a:solidFill>
              <a:srgbClr val="F53E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WiFi passwords on walls</a:t>
            </a:r>
          </a:p>
        </p:txBody>
      </p:sp>
      <p:pic>
        <p:nvPicPr>
          <p:cNvPr id="465" name="Shape 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250" y="457800"/>
            <a:ext cx="2967502" cy="3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/>
          <p:nvPr/>
        </p:nvSpPr>
        <p:spPr>
          <a:xfrm>
            <a:off x="5328450" y="2126800"/>
            <a:ext cx="442500" cy="542700"/>
          </a:xfrm>
          <a:prstGeom prst="rect">
            <a:avLst/>
          </a:prstGeom>
          <a:noFill/>
          <a:ln w="76200" cap="flat" cmpd="sng">
            <a:solidFill>
              <a:srgbClr val="F53E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Production passwords on GitHub</a:t>
            </a:r>
          </a:p>
        </p:txBody>
      </p:sp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675" y="231150"/>
            <a:ext cx="6453350" cy="376444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2772775" y="905200"/>
            <a:ext cx="2291100" cy="627000"/>
          </a:xfrm>
          <a:prstGeom prst="rect">
            <a:avLst/>
          </a:prstGeom>
          <a:noFill/>
          <a:ln w="76200" cap="flat" cmpd="sng">
            <a:solidFill>
              <a:srgbClr val="F53E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875" y="881675"/>
            <a:ext cx="674049" cy="67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364862"/>
            <a:ext cx="7266999" cy="44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663" y="1882949"/>
            <a:ext cx="1476677" cy="137762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/>
          <p:nvPr/>
        </p:nvSpPr>
        <p:spPr>
          <a:xfrm>
            <a:off x="986725" y="752500"/>
            <a:ext cx="765900" cy="430200"/>
          </a:xfrm>
          <a:prstGeom prst="rect">
            <a:avLst/>
          </a:prstGeom>
          <a:noFill/>
          <a:ln w="76200" cap="flat" cmpd="sng">
            <a:solidFill>
              <a:srgbClr val="F53E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Phishing</a:t>
            </a: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25" y="304800"/>
            <a:ext cx="8500025" cy="3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Passwords on...</a:t>
            </a:r>
          </a:p>
        </p:txBody>
      </p:sp>
      <p:pic>
        <p:nvPicPr>
          <p:cNvPr id="493" name="Shape 493" descr="IconBubble_Burst_Righ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325" y="369550"/>
            <a:ext cx="3626050" cy="36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4294967295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66666"/>
                </a:solidFill>
              </a:rPr>
              <a:t>Passwords on...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41" y="511403"/>
            <a:ext cx="5526444" cy="356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2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Shape 498" descr="See original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687" y="294250"/>
            <a:ext cx="3944624" cy="45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225" y="971800"/>
            <a:ext cx="2019525" cy="20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2669550" y="2011775"/>
            <a:ext cx="3804900" cy="236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Heist record is $69.8M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</a:rPr>
              <a:t>08 2005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003" y="404900"/>
            <a:ext cx="1753984" cy="15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493" y="287525"/>
            <a:ext cx="5646390" cy="463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76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/>
        </p:nvSpPr>
        <p:spPr>
          <a:xfrm>
            <a:off x="0" y="0"/>
            <a:ext cx="9166500" cy="5143500"/>
          </a:xfrm>
          <a:prstGeom prst="rect">
            <a:avLst/>
          </a:prstGeom>
          <a:solidFill>
            <a:srgbClr val="133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1652825" y="2063425"/>
            <a:ext cx="5715600" cy="85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GB" sz="3000" b="1">
                <a:solidFill>
                  <a:srgbClr val="666666"/>
                </a:solidFill>
              </a:rPr>
              <a:t>Captcha Cracking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217650" y="1400375"/>
            <a:ext cx="8591400" cy="34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666666"/>
                </a:solidFill>
              </a:rPr>
              <a:t>Completely Automated Public Turing test to tell Computers and Humans Apart</a:t>
            </a: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013" y="817274"/>
            <a:ext cx="1476677" cy="137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/>
        </p:nvSpPr>
        <p:spPr>
          <a:xfrm>
            <a:off x="-600" y="32150"/>
            <a:ext cx="9145200" cy="5199300"/>
          </a:xfrm>
          <a:prstGeom prst="rect">
            <a:avLst/>
          </a:prstGeom>
          <a:solidFill>
            <a:srgbClr val="00A87E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Shape 517"/>
          <p:cNvSpPr txBox="1"/>
          <p:nvPr/>
        </p:nvSpPr>
        <p:spPr>
          <a:xfrm>
            <a:off x="408900" y="1799675"/>
            <a:ext cx="8326200" cy="7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000">
                <a:solidFill>
                  <a:srgbClr val="FFFFFF"/>
                </a:solidFill>
              </a:rPr>
              <a:t>Method #1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408900" y="2554825"/>
            <a:ext cx="8326200" cy="7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</a:rPr>
              <a:t>The Geeky way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Capcha is made black &amp; white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100" y="1854512"/>
            <a:ext cx="4098500" cy="14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No need to work on large images, reduce it enough</a:t>
            </a:r>
          </a:p>
        </p:txBody>
      </p:sp>
      <p:pic>
        <p:nvPicPr>
          <p:cNvPr id="530" name="Shape 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12" y="304800"/>
            <a:ext cx="7178686" cy="36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Look for spaces between letters</a:t>
            </a:r>
          </a:p>
        </p:txBody>
      </p:sp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37" y="304800"/>
            <a:ext cx="7733625" cy="369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Cut</a:t>
            </a:r>
          </a:p>
        </p:txBody>
      </p:sp>
      <p:pic>
        <p:nvPicPr>
          <p:cNvPr id="542" name="Shape 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246" y="972117"/>
            <a:ext cx="1160368" cy="1783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340" y="990927"/>
            <a:ext cx="1405864" cy="174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8913" y="990927"/>
            <a:ext cx="1239647" cy="1746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912" y="972117"/>
            <a:ext cx="1288431" cy="178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3275" y="895946"/>
            <a:ext cx="1405870" cy="1936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3867" y="843050"/>
            <a:ext cx="1345220" cy="1936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Get each letter rotated from 0” to 359”</a:t>
            </a:r>
          </a:p>
        </p:txBody>
      </p:sp>
      <p:pic>
        <p:nvPicPr>
          <p:cNvPr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3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22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Shape 5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71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3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Shape 5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22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Shape 5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20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71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769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573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720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3622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Shape 56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769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Shape 56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4671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Shape 56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818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5720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818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56769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Shape 573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886700" y="1524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818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886700" y="12573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886700" y="2362200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Compare each rotated char with known dictionary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866275" y="76700"/>
            <a:ext cx="2034900" cy="39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       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BBBBBBB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       BBBBBBBB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AAAA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VVVVVVVVV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VVVVVVVVVVV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VVVVVVVVVV</a:t>
            </a:r>
            <a:r>
              <a:rPr lang="en-GB" sz="600" dirty="0">
                <a:solidFill>
                  <a:srgbClr val="F53F5B"/>
                </a:solidFill>
                <a:latin typeface="Courier New"/>
                <a:ea typeface="Courier New"/>
                <a:cs typeface="Courier New"/>
                <a:sym typeface="Courier New"/>
              </a:rPr>
              <a:t>AAAA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 smtClean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</a:t>
            </a:r>
            <a:r>
              <a:rPr lang="en-GB" sz="600" dirty="0" smtClean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lang="en-GB" sz="600" dirty="0">
              <a:solidFill>
                <a:srgbClr val="F53E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6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</a:t>
            </a:r>
            <a:r>
              <a:rPr lang="en-GB" sz="600" dirty="0" smtClean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endParaRPr lang="en-GB" sz="600" dirty="0">
              <a:solidFill>
                <a:srgbClr val="F53E5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6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6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F5B"/>
                </a:solidFill>
                <a:latin typeface="Courier New"/>
                <a:ea typeface="Courier New"/>
                <a:cs typeface="Courier New"/>
                <a:sym typeface="Courier New"/>
              </a:rPr>
              <a:t>AA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F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</a:t>
            </a:r>
          </a:p>
          <a:p>
            <a:pPr lv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AAA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BBB</a:t>
            </a:r>
          </a:p>
          <a:p>
            <a:pPr lvl="0">
              <a:spcBef>
                <a:spcPts val="0"/>
              </a:spcBef>
              <a:buNone/>
            </a:pPr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body" idx="2"/>
          </p:nvPr>
        </p:nvSpPr>
        <p:spPr>
          <a:xfrm>
            <a:off x="2901175" y="358050"/>
            <a:ext cx="5907900" cy="3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b="1">
                <a:solidFill>
                  <a:srgbClr val="F53E5B"/>
                </a:solidFill>
              </a:rPr>
              <a:t>A</a:t>
            </a:r>
            <a:r>
              <a:rPr lang="en-GB" sz="2400" b="1">
                <a:solidFill>
                  <a:srgbClr val="666666"/>
                </a:solidFill>
              </a:rPr>
              <a:t> = known dictionary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 b="1">
                <a:solidFill>
                  <a:srgbClr val="0086BF"/>
                </a:solidFill>
              </a:rPr>
              <a:t>B</a:t>
            </a:r>
            <a:r>
              <a:rPr lang="en-GB" sz="2400" b="1">
                <a:solidFill>
                  <a:srgbClr val="666666"/>
                </a:solidFill>
              </a:rPr>
              <a:t> = character to test</a:t>
            </a:r>
          </a:p>
          <a:p>
            <a:pPr lvl="0" rtl="0">
              <a:spcBef>
                <a:spcPts val="0"/>
              </a:spcBef>
              <a:buNone/>
            </a:pPr>
            <a:endParaRPr sz="2400" b="1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 b="1">
                <a:solidFill>
                  <a:srgbClr val="6ECEB2"/>
                </a:solidFill>
              </a:rPr>
              <a:t>V</a:t>
            </a:r>
            <a:r>
              <a:rPr lang="en-GB" sz="2400" b="1">
                <a:solidFill>
                  <a:srgbClr val="666666"/>
                </a:solidFill>
              </a:rPr>
              <a:t> = common part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53E5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168" name="Shape 168"/>
          <p:cNvSpPr txBox="1"/>
          <p:nvPr/>
        </p:nvSpPr>
        <p:spPr>
          <a:xfrm>
            <a:off x="67500" y="2725625"/>
            <a:ext cx="9009000" cy="6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000" b="1">
                <a:solidFill>
                  <a:srgbClr val="FFFFFF"/>
                </a:solidFill>
              </a:rPr>
              <a:t>Mirai Botnet</a:t>
            </a:r>
          </a:p>
          <a:p>
            <a:pPr lvl="0" algn="l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FF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2400">
                <a:solidFill>
                  <a:srgbClr val="FFFFFF"/>
                </a:solidFill>
              </a:rPr>
              <a:t>09 2016 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237" y="369400"/>
            <a:ext cx="4483526" cy="22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66666"/>
                </a:solidFill>
              </a:rPr>
              <a:t>Matching character is the one having higher common part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866275" y="76700"/>
            <a:ext cx="2034900" cy="391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VVVVVVVVVVVVVV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VVVVVVVVVVVVV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</a:t>
            </a:r>
            <a:r>
              <a:rPr lang="en-GB" sz="600" dirty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VVVVVVVVVVVV</a:t>
            </a:r>
            <a:r>
              <a:rPr lang="en-GB" sz="600" dirty="0">
                <a:solidFill>
                  <a:srgbClr val="F53E5B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600" dirty="0">
                <a:solidFill>
                  <a:srgbClr val="F53F5B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</a:p>
          <a:p>
            <a:pPr lvl="0"/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6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 smtClean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6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600" dirty="0" smtClean="0">
                <a:solidFill>
                  <a:srgbClr val="00A87E"/>
                </a:solidFill>
                <a:latin typeface="Courier New"/>
                <a:ea typeface="Courier New"/>
                <a:cs typeface="Courier New"/>
                <a:sym typeface="Courier New"/>
              </a:rPr>
              <a:t>VVV</a:t>
            </a:r>
            <a:endParaRPr lang="en-GB" sz="600" dirty="0">
              <a:solidFill>
                <a:srgbClr val="00A87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6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BB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600" dirty="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6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600" dirty="0">
                <a:solidFill>
                  <a:srgbClr val="0086BF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</a:p>
          <a:p>
            <a:pPr lvl="0" rtl="0">
              <a:spcBef>
                <a:spcPts val="0"/>
              </a:spcBef>
              <a:buNone/>
            </a:pPr>
            <a:endParaRPr sz="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0" name="Shape 590"/>
          <p:cNvSpPr txBox="1">
            <a:spLocks noGrp="1"/>
          </p:cNvSpPr>
          <p:nvPr>
            <p:ph type="body" idx="2"/>
          </p:nvPr>
        </p:nvSpPr>
        <p:spPr>
          <a:xfrm>
            <a:off x="2901175" y="358050"/>
            <a:ext cx="5907900" cy="3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F53E5B"/>
                </a:solidFill>
              </a:rPr>
              <a:t>A</a:t>
            </a:r>
            <a:r>
              <a:rPr lang="en-GB" sz="2400" b="1" dirty="0">
                <a:solidFill>
                  <a:srgbClr val="666666"/>
                </a:solidFill>
              </a:rPr>
              <a:t> = known dictionary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0086BF"/>
                </a:solidFill>
              </a:rPr>
              <a:t>B</a:t>
            </a:r>
            <a:r>
              <a:rPr lang="en-GB" sz="2400" b="1" dirty="0">
                <a:solidFill>
                  <a:srgbClr val="666666"/>
                </a:solidFill>
              </a:rPr>
              <a:t> = character to test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2400" b="1" dirty="0">
                <a:solidFill>
                  <a:srgbClr val="6ECEB2"/>
                </a:solidFill>
              </a:rPr>
              <a:t>V</a:t>
            </a:r>
            <a:r>
              <a:rPr lang="en-GB" sz="2400" b="1" dirty="0">
                <a:solidFill>
                  <a:srgbClr val="666666"/>
                </a:solidFill>
              </a:rPr>
              <a:t> = common part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/>
        </p:nvSpPr>
        <p:spPr>
          <a:xfrm>
            <a:off x="-600" y="32150"/>
            <a:ext cx="9145200" cy="5199300"/>
          </a:xfrm>
          <a:prstGeom prst="rect">
            <a:avLst/>
          </a:prstGeom>
          <a:solidFill>
            <a:srgbClr val="00A87E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408900" y="1765825"/>
            <a:ext cx="8326200" cy="7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4000">
                <a:solidFill>
                  <a:srgbClr val="FFFFFF"/>
                </a:solidFill>
              </a:rPr>
              <a:t>Method #2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408900" y="2554825"/>
            <a:ext cx="8326200" cy="7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000">
                <a:solidFill>
                  <a:srgbClr val="FFFFFF"/>
                </a:solidFill>
              </a:rPr>
              <a:t>The Lazy way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Pay people to fill your captcha 🤔</a:t>
            </a:r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362" y="304800"/>
            <a:ext cx="4643264" cy="369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I’ve earned 0.00227 USD for 7 captchas 😅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650" y="338050"/>
            <a:ext cx="4663376" cy="3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Also works for reCaptcha</a:t>
            </a:r>
          </a:p>
        </p:txBody>
      </p:sp>
      <p:pic>
        <p:nvPicPr>
          <p:cNvPr id="615" name="Shape 615" descr="recaptchav2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8300" y="1790700"/>
            <a:ext cx="58674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But paid application</a:t>
            </a:r>
          </a:p>
        </p:txBody>
      </p:sp>
      <p:pic>
        <p:nvPicPr>
          <p:cNvPr id="621" name="Shape 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102" y="857227"/>
            <a:ext cx="2531800" cy="25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And questionable equity</a:t>
            </a:r>
          </a:p>
        </p:txBody>
      </p:sp>
      <p:pic>
        <p:nvPicPr>
          <p:cNvPr id="627" name="Shape 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462" y="415375"/>
            <a:ext cx="4921064" cy="369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/>
        </p:nvSpPr>
        <p:spPr>
          <a:xfrm>
            <a:off x="0" y="0"/>
            <a:ext cx="9166500" cy="5143500"/>
          </a:xfrm>
          <a:prstGeom prst="rect">
            <a:avLst/>
          </a:prstGeom>
          <a:solidFill>
            <a:srgbClr val="133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1652825" y="2063425"/>
            <a:ext cx="5715600" cy="85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GB" sz="3000" b="1">
                <a:solidFill>
                  <a:srgbClr val="666666"/>
                </a:solidFill>
              </a:rPr>
              <a:t>MySQL injections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Everyone knows Bobby!</a:t>
            </a:r>
          </a:p>
        </p:txBody>
      </p:sp>
      <p:pic>
        <p:nvPicPr>
          <p:cNvPr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75" y="787325"/>
            <a:ext cx="8778049" cy="27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… or not</a:t>
            </a:r>
          </a:p>
        </p:txBody>
      </p:sp>
      <p:pic>
        <p:nvPicPr>
          <p:cNvPr id="645" name="Shape 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50" y="595775"/>
            <a:ext cx="7704799" cy="339982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Shape 646"/>
          <p:cNvSpPr/>
          <p:nvPr/>
        </p:nvSpPr>
        <p:spPr>
          <a:xfrm>
            <a:off x="6140150" y="1411525"/>
            <a:ext cx="2291100" cy="627000"/>
          </a:xfrm>
          <a:prstGeom prst="rect">
            <a:avLst/>
          </a:prstGeom>
          <a:noFill/>
          <a:ln w="76200" cap="flat" cmpd="sng">
            <a:solidFill>
              <a:srgbClr val="F53E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275" y="345275"/>
            <a:ext cx="69342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217650" y="4003625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F53E5B"/>
                </a:solidFill>
              </a:rPr>
              <a:t>Default passwords</a:t>
            </a:r>
            <a:r>
              <a:rPr lang="en-GB" sz="2400" b="1">
                <a:solidFill>
                  <a:srgbClr val="666666"/>
                </a:solidFill>
              </a:rPr>
              <a:t> on 145K connected devices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>
            <a:spLocks noGrp="1"/>
          </p:cNvSpPr>
          <p:nvPr>
            <p:ph type="body" idx="1"/>
          </p:nvPr>
        </p:nvSpPr>
        <p:spPr>
          <a:xfrm>
            <a:off x="217650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An associated answer to this recent question</a:t>
            </a:r>
          </a:p>
        </p:txBody>
      </p:sp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212" y="304800"/>
            <a:ext cx="5533567" cy="36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/>
          <p:nvPr/>
        </p:nvSpPr>
        <p:spPr>
          <a:xfrm>
            <a:off x="5223950" y="1781200"/>
            <a:ext cx="2058000" cy="627000"/>
          </a:xfrm>
          <a:prstGeom prst="rect">
            <a:avLst/>
          </a:prstGeom>
          <a:noFill/>
          <a:ln w="76200" cap="flat" cmpd="sng">
            <a:solidFill>
              <a:srgbClr val="F53E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/>
        </p:nvSpPr>
        <p:spPr>
          <a:xfrm>
            <a:off x="103650" y="28582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	</a:t>
            </a:r>
            <a:r>
              <a:rPr lang="en-GB" sz="1500">
                <a:solidFill>
                  <a:srgbClr val="797997"/>
                </a:solidFill>
                <a:highlight>
                  <a:srgbClr val="FFFFE8"/>
                </a:highlight>
              </a:rPr>
              <a:t>$connection</a:t>
            </a:r>
            <a:r>
              <a:rPr lang="en-GB" sz="1500">
                <a:solidFill>
                  <a:srgbClr val="808030"/>
                </a:solidFill>
                <a:highlight>
                  <a:srgbClr val="FFFFE8"/>
                </a:highlight>
              </a:rPr>
              <a:t>-&gt;</a:t>
            </a:r>
            <a:r>
              <a:rPr lang="en-GB" sz="1500">
                <a:solidFill>
                  <a:schemeClr val="dk1"/>
                </a:solidFill>
                <a:highlight>
                  <a:srgbClr val="FFFFE8"/>
                </a:highlight>
              </a:rPr>
              <a:t>fetchAssoc</a:t>
            </a:r>
            <a:r>
              <a:rPr lang="en-GB" sz="1500">
                <a:solidFill>
                  <a:srgbClr val="808030"/>
                </a:solidFill>
                <a:highlight>
                  <a:srgbClr val="FFFFE8"/>
                </a:highlight>
              </a:rPr>
              <a:t>(</a:t>
            </a:r>
            <a:r>
              <a:rPr lang="en-GB" sz="1500">
                <a:solidFill>
                  <a:srgbClr val="0000E6"/>
                </a:solidFill>
                <a:highlight>
                  <a:srgbClr val="FFFFE8"/>
                </a:highlight>
              </a:rPr>
              <a:t>'</a:t>
            </a:r>
          </a:p>
          <a:p>
            <a:pPr marL="457200" lvl="0" indent="45720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800080"/>
                </a:solidFill>
                <a:highlight>
                  <a:srgbClr val="FFFFFF"/>
                </a:highlight>
              </a:rPr>
              <a:t>*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400000"/>
                </a:solidFill>
                <a:highlight>
                  <a:srgbClr val="FFFFFF"/>
                </a:highlight>
              </a:rPr>
              <a:t>user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username 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0000E6"/>
                </a:solidFill>
                <a:highlight>
                  <a:srgbClr val="FFFFFF"/>
                </a:highlight>
              </a:rPr>
              <a:t>"$username"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AND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400000"/>
                </a:solidFill>
                <a:highlight>
                  <a:srgbClr val="FFFFFF"/>
                </a:highlight>
              </a:rPr>
              <a:t>password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0000E6"/>
                </a:solidFill>
                <a:highlight>
                  <a:srgbClr val="FFFFFF"/>
                </a:highlight>
              </a:rPr>
              <a:t>"$password"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>
                <a:solidFill>
                  <a:srgbClr val="0000E6"/>
                </a:solidFill>
                <a:highlight>
                  <a:srgbClr val="FFFFFF"/>
                </a:highlight>
              </a:rPr>
              <a:t>	</a:t>
            </a:r>
            <a:r>
              <a:rPr lang="en-GB" sz="1500">
                <a:solidFill>
                  <a:srgbClr val="0000E6"/>
                </a:solidFill>
                <a:highlight>
                  <a:srgbClr val="FFFFE8"/>
                </a:highlight>
              </a:rPr>
              <a:t>'</a:t>
            </a:r>
            <a:r>
              <a:rPr lang="en-GB" sz="1500">
                <a:solidFill>
                  <a:srgbClr val="808030"/>
                </a:solidFill>
                <a:highlight>
                  <a:srgbClr val="FFFFE8"/>
                </a:highlight>
              </a:rPr>
              <a:t>)</a:t>
            </a:r>
            <a:r>
              <a:rPr lang="en-GB" sz="1500">
                <a:solidFill>
                  <a:srgbClr val="800080"/>
                </a:solidFill>
                <a:highlight>
                  <a:srgbClr val="FFFFE8"/>
                </a:highlight>
              </a:rPr>
              <a:t>;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800">
                <a:highlight>
                  <a:srgbClr val="FFFFFF"/>
                </a:highlight>
              </a:rPr>
              <a:t>With </a:t>
            </a:r>
            <a:r>
              <a:rPr lang="en-GB" sz="1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$username = 'admin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"-- </a:t>
            </a:r>
            <a:r>
              <a:rPr lang="en-GB" sz="1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marL="45720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800080"/>
                </a:solidFill>
                <a:highlight>
                  <a:srgbClr val="FFFFFF"/>
                </a:highlight>
              </a:rPr>
              <a:t>*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400000"/>
                </a:solidFill>
                <a:highlight>
                  <a:srgbClr val="FFFFFF"/>
                </a:highlight>
              </a:rPr>
              <a:t>user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username 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0000E6"/>
                </a:solidFill>
                <a:highlight>
                  <a:srgbClr val="FFFFFF"/>
                </a:highlight>
              </a:rPr>
              <a:t>"admin"</a:t>
            </a:r>
            <a:r>
              <a:rPr lang="en-GB" sz="1500">
                <a:solidFill>
                  <a:srgbClr val="696969"/>
                </a:solidFill>
                <a:highlight>
                  <a:srgbClr val="FFFFFF"/>
                </a:highlight>
              </a:rPr>
              <a:t>-- " AND password = ""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</p:txBody>
      </p:sp>
      <p:sp>
        <p:nvSpPr>
          <p:cNvPr id="659" name="Shape 659"/>
          <p:cNvSpPr txBox="1">
            <a:spLocks noGrp="1"/>
          </p:cNvSpPr>
          <p:nvPr>
            <p:ph type="body" idx="1"/>
          </p:nvPr>
        </p:nvSpPr>
        <p:spPr>
          <a:xfrm>
            <a:off x="241775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F53E5B"/>
                </a:solidFill>
              </a:rPr>
              <a:t>Let’s be admin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/>
        </p:nvSpPr>
        <p:spPr>
          <a:xfrm>
            <a:off x="103650" y="28582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	</a:t>
            </a:r>
            <a:r>
              <a:rPr lang="en-GB" sz="1500">
                <a:solidFill>
                  <a:srgbClr val="797997"/>
                </a:solidFill>
                <a:highlight>
                  <a:srgbClr val="FFFFE8"/>
                </a:highlight>
              </a:rPr>
              <a:t>$connection</a:t>
            </a:r>
            <a:r>
              <a:rPr lang="en-GB" sz="1500">
                <a:solidFill>
                  <a:srgbClr val="808030"/>
                </a:solidFill>
                <a:highlight>
                  <a:srgbClr val="FFFFE8"/>
                </a:highlight>
              </a:rPr>
              <a:t>-&gt;</a:t>
            </a:r>
            <a:r>
              <a:rPr lang="en-GB" sz="1500">
                <a:solidFill>
                  <a:schemeClr val="dk1"/>
                </a:solidFill>
                <a:highlight>
                  <a:srgbClr val="FFFFE8"/>
                </a:highlight>
              </a:rPr>
              <a:t>fetchAll</a:t>
            </a:r>
            <a:r>
              <a:rPr lang="en-GB" sz="1500">
                <a:solidFill>
                  <a:srgbClr val="808030"/>
                </a:solidFill>
                <a:highlight>
                  <a:srgbClr val="FFFFE8"/>
                </a:highlight>
              </a:rPr>
              <a:t>(</a:t>
            </a:r>
            <a:r>
              <a:rPr lang="en-GB" sz="1500">
                <a:solidFill>
                  <a:srgbClr val="0000E6"/>
                </a:solidFill>
                <a:highlight>
                  <a:srgbClr val="FFFFE8"/>
                </a:highlight>
              </a:rPr>
              <a:t>'</a:t>
            </a:r>
          </a:p>
          <a:p>
            <a:pPr marL="457200" lvl="0" indent="45720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800080"/>
                </a:solidFill>
                <a:highlight>
                  <a:srgbClr val="FFFFFF"/>
                </a:highlight>
              </a:rPr>
              <a:t>*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400000"/>
                </a:solidFill>
                <a:highlight>
                  <a:srgbClr val="FFFFFF"/>
                </a:highlight>
              </a:rPr>
              <a:t>product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shop_id 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0000E6"/>
                </a:solidFill>
                <a:highlight>
                  <a:srgbClr val="FFFFFF"/>
                </a:highlight>
              </a:rPr>
              <a:t>"{$_GET[‘shop_id’]}"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>
                <a:solidFill>
                  <a:srgbClr val="0000E6"/>
                </a:solidFill>
                <a:highlight>
                  <a:srgbClr val="FFFFFF"/>
                </a:highlight>
              </a:rPr>
              <a:t>	</a:t>
            </a:r>
            <a:r>
              <a:rPr lang="en-GB" sz="1500">
                <a:solidFill>
                  <a:srgbClr val="0000E6"/>
                </a:solidFill>
                <a:highlight>
                  <a:srgbClr val="FFFFE8"/>
                </a:highlight>
              </a:rPr>
              <a:t>'</a:t>
            </a:r>
            <a:r>
              <a:rPr lang="en-GB" sz="1500">
                <a:solidFill>
                  <a:srgbClr val="808030"/>
                </a:solidFill>
                <a:highlight>
                  <a:srgbClr val="FFFFE8"/>
                </a:highlight>
              </a:rPr>
              <a:t>)</a:t>
            </a:r>
            <a:r>
              <a:rPr lang="en-GB" sz="1500">
                <a:solidFill>
                  <a:srgbClr val="800080"/>
                </a:solidFill>
                <a:highlight>
                  <a:srgbClr val="FFFFE8"/>
                </a:highlight>
              </a:rPr>
              <a:t>;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800">
                <a:highlight>
                  <a:srgbClr val="FFFFFF"/>
                </a:highlight>
              </a:rPr>
              <a:t>Getting to </a:t>
            </a:r>
            <a:r>
              <a:rPr lang="en-GB" sz="1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/products.php?shop_id=42 OR 1=1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marL="45720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800080"/>
                </a:solidFill>
                <a:highlight>
                  <a:srgbClr val="FFFFFF"/>
                </a:highlight>
              </a:rPr>
              <a:t>*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product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shop_id 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008C00"/>
                </a:solidFill>
                <a:highlight>
                  <a:srgbClr val="FFFFFF"/>
                </a:highlight>
              </a:rPr>
              <a:t>42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OR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008C00"/>
                </a:solidFill>
                <a:highlight>
                  <a:srgbClr val="FFFFFF"/>
                </a:highlight>
              </a:rPr>
              <a:t>1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500">
                <a:solidFill>
                  <a:srgbClr val="008C00"/>
                </a:solidFill>
                <a:highlight>
                  <a:srgbClr val="FFFFFF"/>
                </a:highlight>
              </a:rPr>
              <a:t>1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</p:txBody>
      </p:sp>
      <p:sp>
        <p:nvSpPr>
          <p:cNvPr id="665" name="Shape 665"/>
          <p:cNvSpPr txBox="1">
            <a:spLocks noGrp="1"/>
          </p:cNvSpPr>
          <p:nvPr>
            <p:ph type="body" idx="1"/>
          </p:nvPr>
        </p:nvSpPr>
        <p:spPr>
          <a:xfrm>
            <a:off x="241775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F53E5B"/>
                </a:solidFill>
              </a:rPr>
              <a:t>Let’s access everything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103650" y="28582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	</a:t>
            </a:r>
            <a:r>
              <a:rPr lang="en-GB" sz="1500">
                <a:solidFill>
                  <a:srgbClr val="797997"/>
                </a:solidFill>
                <a:highlight>
                  <a:srgbClr val="FFFFE8"/>
                </a:highlight>
              </a:rPr>
              <a:t>$connection</a:t>
            </a:r>
            <a:r>
              <a:rPr lang="en-GB" sz="1500">
                <a:solidFill>
                  <a:srgbClr val="808030"/>
                </a:solidFill>
                <a:highlight>
                  <a:srgbClr val="FFFFE8"/>
                </a:highlight>
              </a:rPr>
              <a:t>-&gt;</a:t>
            </a:r>
            <a:r>
              <a:rPr lang="en-GB" sz="1500">
                <a:solidFill>
                  <a:schemeClr val="dk1"/>
                </a:solidFill>
                <a:highlight>
                  <a:srgbClr val="FFFFE8"/>
                </a:highlight>
              </a:rPr>
              <a:t>execute</a:t>
            </a:r>
            <a:r>
              <a:rPr lang="en-GB" sz="1500">
                <a:solidFill>
                  <a:srgbClr val="808030"/>
                </a:solidFill>
                <a:highlight>
                  <a:srgbClr val="FFFFE8"/>
                </a:highlight>
              </a:rPr>
              <a:t>(</a:t>
            </a:r>
            <a:r>
              <a:rPr lang="en-GB" sz="1500">
                <a:solidFill>
                  <a:srgbClr val="0000E6"/>
                </a:solidFill>
                <a:highlight>
                  <a:srgbClr val="FFFFE8"/>
                </a:highlight>
              </a:rPr>
              <a:t>'</a:t>
            </a:r>
          </a:p>
          <a:p>
            <a:pPr marL="457200" lvl="0" indent="45720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DELETE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400000"/>
                </a:solidFill>
                <a:highlight>
                  <a:srgbClr val="FFFFFF"/>
                </a:highlight>
              </a:rPr>
              <a:t>product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id 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0000E6"/>
                </a:solidFill>
                <a:highlight>
                  <a:srgbClr val="FFFFFF"/>
                </a:highlight>
              </a:rPr>
              <a:t>"{$_GET[‘id’]}"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>
                <a:solidFill>
                  <a:srgbClr val="0000E6"/>
                </a:solidFill>
                <a:highlight>
                  <a:srgbClr val="FFFFFF"/>
                </a:highlight>
              </a:rPr>
              <a:t>	</a:t>
            </a:r>
            <a:r>
              <a:rPr lang="en-GB" sz="1500">
                <a:solidFill>
                  <a:srgbClr val="0000E6"/>
                </a:solidFill>
                <a:highlight>
                  <a:srgbClr val="FFFFE8"/>
                </a:highlight>
              </a:rPr>
              <a:t>'</a:t>
            </a:r>
            <a:r>
              <a:rPr lang="en-GB" sz="1500">
                <a:solidFill>
                  <a:srgbClr val="808030"/>
                </a:solidFill>
                <a:highlight>
                  <a:srgbClr val="FFFFE8"/>
                </a:highlight>
              </a:rPr>
              <a:t>)</a:t>
            </a:r>
            <a:r>
              <a:rPr lang="en-GB" sz="1500">
                <a:solidFill>
                  <a:srgbClr val="800080"/>
                </a:solidFill>
                <a:highlight>
                  <a:srgbClr val="FFFFE8"/>
                </a:highlight>
              </a:rPr>
              <a:t>;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800">
                <a:highlight>
                  <a:srgbClr val="FFFFFF"/>
                </a:highlight>
              </a:rPr>
              <a:t>Getting to </a:t>
            </a:r>
            <a:r>
              <a:rPr lang="en-GB" sz="18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/delete_product.php?id=42 OR 1=1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marL="45720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DELETE FROM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product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id 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008C00"/>
                </a:solidFill>
                <a:highlight>
                  <a:srgbClr val="FFFFFF"/>
                </a:highlight>
              </a:rPr>
              <a:t>42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OR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008C00"/>
                </a:solidFill>
                <a:highlight>
                  <a:srgbClr val="FFFFFF"/>
                </a:highlight>
              </a:rPr>
              <a:t>1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500">
                <a:solidFill>
                  <a:srgbClr val="008C00"/>
                </a:solidFill>
                <a:highlight>
                  <a:srgbClr val="FFFFFF"/>
                </a:highlight>
              </a:rPr>
              <a:t>1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</p:txBody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241775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F53E5B"/>
                </a:solidFill>
              </a:rPr>
              <a:t>Let’s delete everything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/>
        </p:nvSpPr>
        <p:spPr>
          <a:xfrm>
            <a:off x="103650" y="28582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</a:rPr>
              <a:t>With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$username = 'admin"--/**/'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marL="45720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800080"/>
                </a:solidFill>
                <a:highlight>
                  <a:srgbClr val="FFFFFF"/>
                </a:highlight>
              </a:rPr>
              <a:t>*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400000"/>
                </a:solidFill>
                <a:highlight>
                  <a:srgbClr val="FFFFFF"/>
                </a:highlight>
              </a:rPr>
              <a:t>user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username </a:t>
            </a:r>
            <a:r>
              <a:rPr lang="en-GB" sz="15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500">
                <a:solidFill>
                  <a:srgbClr val="0000E6"/>
                </a:solidFill>
                <a:highlight>
                  <a:srgbClr val="FFFFFF"/>
                </a:highlight>
              </a:rPr>
              <a:t>"admin"</a:t>
            </a:r>
            <a:r>
              <a:rPr lang="en-GB" sz="1500">
                <a:solidFill>
                  <a:srgbClr val="696969"/>
                </a:solidFill>
                <a:highlight>
                  <a:srgbClr val="FFFFFF"/>
                </a:highlight>
              </a:rPr>
              <a:t>--/**/" AND password = ""</a:t>
            </a:r>
          </a:p>
        </p:txBody>
      </p:sp>
      <p:sp>
        <p:nvSpPr>
          <p:cNvPr id="677" name="Shape 677"/>
          <p:cNvSpPr txBox="1">
            <a:spLocks noGrp="1"/>
          </p:cNvSpPr>
          <p:nvPr>
            <p:ph type="body" idx="1"/>
          </p:nvPr>
        </p:nvSpPr>
        <p:spPr>
          <a:xfrm>
            <a:off x="241775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F53E5B"/>
                </a:solidFill>
              </a:rPr>
              <a:t>If spaces are sanitized, use /**/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/>
        </p:nvSpPr>
        <p:spPr>
          <a:xfrm>
            <a:off x="103650" y="28582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</a:rPr>
              <a:t>With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$username = '" UNION SELECT * FROM admin-- '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marL="45720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rgbClr val="800080"/>
                </a:solidFill>
                <a:highlight>
                  <a:srgbClr val="FFFFFF"/>
                </a:highlight>
              </a:rPr>
              <a:t>*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rgbClr val="400000"/>
                </a:solidFill>
                <a:highlight>
                  <a:srgbClr val="FFFFFF"/>
                </a:highlight>
              </a:rPr>
              <a:t>user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username </a:t>
            </a:r>
            <a:r>
              <a:rPr lang="en-GB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rgbClr val="0000E6"/>
                </a:solidFill>
                <a:highlight>
                  <a:srgbClr val="FFFFFF"/>
                </a:highlight>
              </a:rPr>
              <a:t>""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marL="0" lvl="0" indent="0" rtl="0">
              <a:lnSpc>
                <a:spcPct val="108000"/>
              </a:lnSpc>
              <a:spcBef>
                <a:spcPts val="0"/>
              </a:spcBef>
              <a:buNone/>
            </a:pPr>
            <a:endParaRPr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UNION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marL="457200" lvl="0" indent="0" rtl="0">
              <a:lnSpc>
                <a:spcPct val="108000"/>
              </a:lnSpc>
              <a:spcBef>
                <a:spcPts val="0"/>
              </a:spcBef>
              <a:buNone/>
            </a:pPr>
            <a:endParaRPr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45720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rgbClr val="800080"/>
                </a:solidFill>
                <a:highlight>
                  <a:srgbClr val="FFFFFF"/>
                </a:highlight>
              </a:rPr>
              <a:t>*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rgbClr val="400000"/>
                </a:solidFill>
                <a:highlight>
                  <a:srgbClr val="FFFFFF"/>
                </a:highlight>
              </a:rPr>
              <a:t>admin</a:t>
            </a:r>
            <a:r>
              <a:rPr lang="en-GB">
                <a:solidFill>
                  <a:srgbClr val="696969"/>
                </a:solidFill>
                <a:highlight>
                  <a:srgbClr val="FFFFFF"/>
                </a:highlight>
              </a:rPr>
              <a:t>-- " AND password=""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</p:txBody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241775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F53E5B"/>
                </a:solidFill>
              </a:rPr>
              <a:t>Use UNION to take over other tables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241775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F53E5B"/>
                </a:solidFill>
              </a:rPr>
              <a:t>… and discover the schema</a:t>
            </a:r>
          </a:p>
        </p:txBody>
      </p:sp>
      <p:sp>
        <p:nvSpPr>
          <p:cNvPr id="689" name="Shape 689"/>
          <p:cNvSpPr txBox="1"/>
          <p:nvPr/>
        </p:nvSpPr>
        <p:spPr>
          <a:xfrm>
            <a:off x="103650" y="285825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</a:rPr>
              <a:t>With </a:t>
            </a:r>
            <a:r>
              <a:rPr lang="en-GB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$username = '" UNION SELECT table_name as id FROM information_schema.tables-- '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  <a:p>
            <a:pPr marL="45720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id </a:t>
            </a: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users </a:t>
            </a: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username </a:t>
            </a:r>
            <a:r>
              <a:rPr lang="en-GB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>
                <a:solidFill>
                  <a:srgbClr val="0000E6"/>
                </a:solidFill>
                <a:highlight>
                  <a:srgbClr val="FFFFFF"/>
                </a:highlight>
              </a:rPr>
              <a:t>""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marL="457200" lvl="0" indent="0" rtl="0">
              <a:lnSpc>
                <a:spcPct val="108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UNION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</a:p>
          <a:p>
            <a:pPr marL="0" lvl="0" indent="457200" rtl="0">
              <a:lnSpc>
                <a:spcPct val="108000"/>
              </a:lnSpc>
              <a:spcBef>
                <a:spcPts val="0"/>
              </a:spcBef>
              <a:buNone/>
            </a:pPr>
            <a:endParaRPr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marL="0" lvl="0" indent="45720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table_name </a:t>
            </a: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as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id </a:t>
            </a: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GB">
                <a:solidFill>
                  <a:schemeClr val="dk1"/>
                </a:solidFill>
                <a:highlight>
                  <a:srgbClr val="FFFFFF"/>
                </a:highlight>
              </a:rPr>
              <a:t> information_schema</a:t>
            </a:r>
            <a:r>
              <a:rPr lang="en-GB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n-GB" b="1">
                <a:solidFill>
                  <a:srgbClr val="800000"/>
                </a:solidFill>
                <a:highlight>
                  <a:srgbClr val="FFFFFF"/>
                </a:highlight>
              </a:rPr>
              <a:t>tables</a:t>
            </a:r>
            <a:r>
              <a:rPr lang="en-GB">
                <a:solidFill>
                  <a:srgbClr val="696969"/>
                </a:solidFill>
                <a:highlight>
                  <a:srgbClr val="FFFFFF"/>
                </a:highlight>
              </a:rPr>
              <a:t>-- " AND password=""</a:t>
            </a:r>
          </a:p>
          <a:p>
            <a:pPr marL="457200" lvl="0" indent="0" rtl="0">
              <a:lnSpc>
                <a:spcPct val="108000"/>
              </a:lnSpc>
              <a:spcBef>
                <a:spcPts val="0"/>
              </a:spcBef>
              <a:buNone/>
            </a:pPr>
            <a:endParaRPr b="1">
              <a:solidFill>
                <a:srgbClr val="800000"/>
              </a:solidFill>
              <a:highlight>
                <a:srgbClr val="FFFFFF"/>
              </a:highlight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100">
              <a:solidFill>
                <a:srgbClr val="0000E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/>
        </p:nvSpPr>
        <p:spPr>
          <a:xfrm>
            <a:off x="103650" y="323900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800" b="1">
                <a:solidFill>
                  <a:srgbClr val="800000"/>
                </a:solidFill>
                <a:highlight>
                  <a:srgbClr val="FFFFFF"/>
                </a:highlight>
              </a:rPr>
              <a:t>	</a:t>
            </a:r>
            <a:r>
              <a:rPr lang="en-GB" sz="1600">
                <a:solidFill>
                  <a:srgbClr val="797997"/>
                </a:solidFill>
                <a:highlight>
                  <a:srgbClr val="FFFFE8"/>
                </a:highlight>
              </a:rPr>
              <a:t>$connection</a:t>
            </a:r>
            <a:r>
              <a:rPr lang="en-GB" sz="1600">
                <a:solidFill>
                  <a:srgbClr val="808030"/>
                </a:solidFill>
                <a:highlight>
                  <a:srgbClr val="FFFFE8"/>
                </a:highlight>
              </a:rPr>
              <a:t>-&gt;</a:t>
            </a:r>
            <a:r>
              <a:rPr lang="en-GB" sz="1600">
                <a:solidFill>
                  <a:schemeClr val="dk1"/>
                </a:solidFill>
                <a:highlight>
                  <a:srgbClr val="FFFFE8"/>
                </a:highlight>
              </a:rPr>
              <a:t>fetchAssoc</a:t>
            </a:r>
            <a:r>
              <a:rPr lang="en-GB" sz="1600">
                <a:solidFill>
                  <a:srgbClr val="808030"/>
                </a:solidFill>
                <a:highlight>
                  <a:srgbClr val="FFFFE8"/>
                </a:highlight>
              </a:rPr>
              <a:t>(</a:t>
            </a:r>
            <a:r>
              <a:rPr lang="en-GB" sz="1600">
                <a:solidFill>
                  <a:srgbClr val="0000E6"/>
                </a:solidFill>
                <a:highlight>
                  <a:srgbClr val="FFFFE8"/>
                </a:highlight>
              </a:rPr>
              <a:t>'</a:t>
            </a:r>
          </a:p>
          <a:p>
            <a:pPr marL="457200" lvl="0" indent="45720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600" b="1">
                <a:solidFill>
                  <a:srgbClr val="800000"/>
                </a:solidFill>
                <a:highlight>
                  <a:srgbClr val="FFFFFF"/>
                </a:highlight>
              </a:rPr>
              <a:t>SELECT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600">
                <a:solidFill>
                  <a:srgbClr val="800080"/>
                </a:solidFill>
                <a:highlight>
                  <a:srgbClr val="FFFFFF"/>
                </a:highlight>
              </a:rPr>
              <a:t>*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600" b="1">
                <a:solidFill>
                  <a:srgbClr val="800000"/>
                </a:solidFill>
                <a:highlight>
                  <a:srgbClr val="FFFFFF"/>
                </a:highlight>
              </a:rPr>
              <a:t>FROM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600">
                <a:solidFill>
                  <a:srgbClr val="400000"/>
                </a:solidFill>
                <a:highlight>
                  <a:srgbClr val="FFFFFF"/>
                </a:highlight>
              </a:rPr>
              <a:t>user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600" b="1">
                <a:solidFill>
                  <a:srgbClr val="800000"/>
                </a:solidFill>
                <a:highlight>
                  <a:srgbClr val="FFFFFF"/>
                </a:highlight>
              </a:rPr>
              <a:t>WHERE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username </a:t>
            </a:r>
            <a:r>
              <a:rPr lang="en-GB" sz="16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:username </a:t>
            </a:r>
            <a:r>
              <a:rPr lang="en-GB" sz="1600">
                <a:solidFill>
                  <a:srgbClr val="808030"/>
                </a:solidFill>
                <a:highlight>
                  <a:srgbClr val="FFFFFF"/>
                </a:highlight>
              </a:rPr>
              <a:t>AND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600">
                <a:solidFill>
                  <a:srgbClr val="400000"/>
                </a:solidFill>
                <a:highlight>
                  <a:srgbClr val="FFFFFF"/>
                </a:highlight>
              </a:rPr>
              <a:t>password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GB" sz="16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 :</a:t>
            </a:r>
            <a:r>
              <a:rPr lang="en-GB" sz="1600">
                <a:solidFill>
                  <a:srgbClr val="400000"/>
                </a:solidFill>
                <a:highlight>
                  <a:srgbClr val="FFFFFF"/>
                </a:highlight>
              </a:rPr>
              <a:t>password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1600">
                <a:solidFill>
                  <a:srgbClr val="0000E6"/>
                </a:solidFill>
                <a:highlight>
                  <a:srgbClr val="FFFFFF"/>
                </a:highlight>
              </a:rPr>
              <a:t>	</a:t>
            </a:r>
            <a:r>
              <a:rPr lang="en-GB" sz="1600">
                <a:solidFill>
                  <a:srgbClr val="0000E6"/>
                </a:solidFill>
                <a:highlight>
                  <a:srgbClr val="FFFFE8"/>
                </a:highlight>
              </a:rPr>
              <a:t>'</a:t>
            </a:r>
            <a:r>
              <a:rPr lang="en-GB" sz="1600">
                <a:solidFill>
                  <a:srgbClr val="808030"/>
                </a:solidFill>
                <a:highlight>
                  <a:srgbClr val="FFFFE8"/>
                </a:highlight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FFFE8"/>
                </a:highlight>
              </a:rPr>
              <a:t> </a:t>
            </a:r>
            <a:r>
              <a:rPr lang="en-GB" sz="1600">
                <a:solidFill>
                  <a:srgbClr val="808030"/>
                </a:solidFill>
                <a:highlight>
                  <a:srgbClr val="FFFFE8"/>
                </a:highlight>
              </a:rPr>
              <a:t>[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/>
            </a:r>
            <a:b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		</a:t>
            </a:r>
            <a:r>
              <a:rPr lang="en-GB" sz="1600">
                <a:solidFill>
                  <a:srgbClr val="0000E6"/>
                </a:solidFill>
                <a:highlight>
                  <a:srgbClr val="FFFFE8"/>
                </a:highlight>
              </a:rPr>
              <a:t>'username'</a:t>
            </a:r>
            <a:r>
              <a:rPr lang="en-GB" sz="1600">
                <a:solidFill>
                  <a:schemeClr val="dk1"/>
                </a:solidFill>
                <a:highlight>
                  <a:srgbClr val="FFFFE8"/>
                </a:highlight>
              </a:rPr>
              <a:t> </a:t>
            </a:r>
            <a:r>
              <a:rPr lang="en-GB" sz="1600">
                <a:solidFill>
                  <a:srgbClr val="808030"/>
                </a:solidFill>
                <a:highlight>
                  <a:srgbClr val="FFFFE8"/>
                </a:highlight>
              </a:rPr>
              <a:t>=&gt;</a:t>
            </a:r>
            <a:r>
              <a:rPr lang="en-GB" sz="1600">
                <a:solidFill>
                  <a:schemeClr val="dk1"/>
                </a:solidFill>
                <a:highlight>
                  <a:srgbClr val="FFFFE8"/>
                </a:highlight>
              </a:rPr>
              <a:t> </a:t>
            </a:r>
            <a:r>
              <a:rPr lang="en-GB" sz="1600">
                <a:solidFill>
                  <a:srgbClr val="797997"/>
                </a:solidFill>
                <a:highlight>
                  <a:srgbClr val="FFFFE8"/>
                </a:highlight>
              </a:rPr>
              <a:t>$username</a:t>
            </a:r>
            <a:r>
              <a:rPr lang="en-GB" sz="1600">
                <a:solidFill>
                  <a:srgbClr val="808030"/>
                </a:solidFill>
                <a:highlight>
                  <a:srgbClr val="FFFFE8"/>
                </a:highlight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/>
            </a:r>
            <a:b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600">
                <a:solidFill>
                  <a:schemeClr val="dk1"/>
                </a:solidFill>
                <a:highlight>
                  <a:srgbClr val="FFFFE8"/>
                </a:highlight>
              </a:rPr>
              <a:t>		</a:t>
            </a:r>
            <a:r>
              <a:rPr lang="en-GB" sz="1600">
                <a:solidFill>
                  <a:srgbClr val="0000E6"/>
                </a:solidFill>
                <a:highlight>
                  <a:srgbClr val="FFFFE8"/>
                </a:highlight>
              </a:rPr>
              <a:t>'password'</a:t>
            </a:r>
            <a:r>
              <a:rPr lang="en-GB" sz="1600">
                <a:solidFill>
                  <a:schemeClr val="dk1"/>
                </a:solidFill>
                <a:highlight>
                  <a:srgbClr val="FFFFE8"/>
                </a:highlight>
              </a:rPr>
              <a:t> </a:t>
            </a:r>
            <a:r>
              <a:rPr lang="en-GB" sz="1600">
                <a:solidFill>
                  <a:srgbClr val="808030"/>
                </a:solidFill>
                <a:highlight>
                  <a:srgbClr val="FFFFE8"/>
                </a:highlight>
              </a:rPr>
              <a:t>=&gt;</a:t>
            </a:r>
            <a:r>
              <a:rPr lang="en-GB" sz="1600">
                <a:solidFill>
                  <a:schemeClr val="dk1"/>
                </a:solidFill>
                <a:highlight>
                  <a:srgbClr val="FFFFE8"/>
                </a:highlight>
              </a:rPr>
              <a:t> </a:t>
            </a:r>
            <a:r>
              <a:rPr lang="en-GB" sz="1600">
                <a:solidFill>
                  <a:srgbClr val="797997"/>
                </a:solidFill>
                <a:highlight>
                  <a:srgbClr val="FFFFE8"/>
                </a:highlight>
              </a:rPr>
              <a:t>$password</a:t>
            </a:r>
            <a:r>
              <a:rPr lang="en-GB" sz="1600">
                <a:solidFill>
                  <a:srgbClr val="808030"/>
                </a:solidFill>
                <a:highlight>
                  <a:srgbClr val="FFFFE8"/>
                </a:highlight>
              </a:rPr>
              <a:t>,</a:t>
            </a: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/>
            </a:r>
            <a:b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	</a:t>
            </a:r>
            <a:r>
              <a:rPr lang="en-GB" sz="1600">
                <a:solidFill>
                  <a:srgbClr val="808030"/>
                </a:solidFill>
                <a:highlight>
                  <a:srgbClr val="FFFFE8"/>
                </a:highlight>
              </a:rPr>
              <a:t>])</a:t>
            </a:r>
            <a:r>
              <a:rPr lang="en-GB" sz="1600">
                <a:solidFill>
                  <a:srgbClr val="800080"/>
                </a:solidFill>
                <a:highlight>
                  <a:srgbClr val="FFFFE8"/>
                </a:highlight>
              </a:rPr>
              <a:t>;</a:t>
            </a:r>
          </a:p>
        </p:txBody>
      </p:sp>
      <p:sp>
        <p:nvSpPr>
          <p:cNvPr id="695" name="Shape 695"/>
          <p:cNvSpPr txBox="1">
            <a:spLocks noGrp="1"/>
          </p:cNvSpPr>
          <p:nvPr>
            <p:ph type="body" idx="1"/>
          </p:nvPr>
        </p:nvSpPr>
        <p:spPr>
          <a:xfrm>
            <a:off x="241775" y="3995600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00B588"/>
                </a:solidFill>
              </a:rPr>
              <a:t>In any way, use prepared statements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/>
        </p:nvSpPr>
        <p:spPr>
          <a:xfrm>
            <a:off x="0" y="0"/>
            <a:ext cx="9166500" cy="5143500"/>
          </a:xfrm>
          <a:prstGeom prst="rect">
            <a:avLst/>
          </a:prstGeom>
          <a:solidFill>
            <a:srgbClr val="133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1" name="Shape 701"/>
          <p:cNvSpPr/>
          <p:nvPr/>
        </p:nvSpPr>
        <p:spPr>
          <a:xfrm>
            <a:off x="1765362" y="440000"/>
            <a:ext cx="5715600" cy="85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GB" sz="3000" b="1">
                <a:solidFill>
                  <a:srgbClr val="666666"/>
                </a:solidFill>
              </a:rPr>
              <a:t>Redirect Attacks</a:t>
            </a:r>
          </a:p>
        </p:txBody>
      </p:sp>
      <p:pic>
        <p:nvPicPr>
          <p:cNvPr id="702" name="Shape 702" descr="See original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112" y="1630400"/>
            <a:ext cx="4294075" cy="32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/>
        </p:nvSpPr>
        <p:spPr>
          <a:xfrm>
            <a:off x="275475" y="22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800">
                <a:solidFill>
                  <a:srgbClr val="666666"/>
                </a:solidFill>
              </a:rPr>
              <a:t>Redirect attack principle</a:t>
            </a:r>
          </a:p>
        </p:txBody>
      </p:sp>
      <p:sp>
        <p:nvSpPr>
          <p:cNvPr id="708" name="Shape 708"/>
          <p:cNvSpPr/>
          <p:nvPr/>
        </p:nvSpPr>
        <p:spPr>
          <a:xfrm>
            <a:off x="442325" y="880650"/>
            <a:ext cx="732000" cy="84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442324" y="1277987"/>
            <a:ext cx="505800" cy="5061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1002000" y="1251750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You need to redirect your member to a specific page after he successfully logs in.</a:t>
            </a:r>
          </a:p>
        </p:txBody>
      </p:sp>
      <p:sp>
        <p:nvSpPr>
          <p:cNvPr id="711" name="Shape 711"/>
          <p:cNvSpPr/>
          <p:nvPr/>
        </p:nvSpPr>
        <p:spPr>
          <a:xfrm>
            <a:off x="442324" y="2616190"/>
            <a:ext cx="505800" cy="5061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1002000" y="2616200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Attacker will use your redirection strategy with malicious URL to gather personal information (credentials, …) using a phishing website.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217650" y="4003625"/>
            <a:ext cx="8591400" cy="86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400" b="1">
                <a:solidFill>
                  <a:srgbClr val="666666"/>
                </a:solidFill>
              </a:rPr>
              <a:t>DDOS attacks at a 1TB/s rate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712" y="120250"/>
            <a:ext cx="5686576" cy="385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549" y="629625"/>
            <a:ext cx="6238799" cy="388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Shape 7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50" y="1699850"/>
            <a:ext cx="5921824" cy="407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Shape 719"/>
          <p:cNvCxnSpPr/>
          <p:nvPr/>
        </p:nvCxnSpPr>
        <p:spPr>
          <a:xfrm flipH="1">
            <a:off x="2272575" y="746925"/>
            <a:ext cx="1180800" cy="103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20" name="Shape 720"/>
          <p:cNvSpPr/>
          <p:nvPr/>
        </p:nvSpPr>
        <p:spPr>
          <a:xfrm>
            <a:off x="3493400" y="1580825"/>
            <a:ext cx="3275400" cy="673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74" y="989987"/>
            <a:ext cx="8969850" cy="31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850" y="2898337"/>
            <a:ext cx="3611725" cy="62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7" name="Shape 727"/>
          <p:cNvCxnSpPr/>
          <p:nvPr/>
        </p:nvCxnSpPr>
        <p:spPr>
          <a:xfrm>
            <a:off x="1267525" y="1164812"/>
            <a:ext cx="33300" cy="1761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728" name="Shape 728"/>
          <p:cNvSpPr/>
          <p:nvPr/>
        </p:nvSpPr>
        <p:spPr>
          <a:xfrm>
            <a:off x="1774549" y="3105662"/>
            <a:ext cx="340200" cy="306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062" y="750499"/>
            <a:ext cx="3185157" cy="235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 descr="Afficher l'image d'origin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0903" y="2033539"/>
            <a:ext cx="3501034" cy="23594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Shape 735"/>
          <p:cNvCxnSpPr/>
          <p:nvPr/>
        </p:nvCxnSpPr>
        <p:spPr>
          <a:xfrm>
            <a:off x="3321997" y="2352202"/>
            <a:ext cx="2350800" cy="1154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Shape 740" descr="Afficher l'image d'origin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75" y="736600"/>
            <a:ext cx="2742514" cy="182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Shape 7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9050" y="1837374"/>
            <a:ext cx="5233624" cy="288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2" name="Shape 742"/>
          <p:cNvCxnSpPr/>
          <p:nvPr/>
        </p:nvCxnSpPr>
        <p:spPr>
          <a:xfrm>
            <a:off x="2341310" y="1871352"/>
            <a:ext cx="2435399" cy="890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/>
        </p:nvSpPr>
        <p:spPr>
          <a:xfrm>
            <a:off x="128350" y="769975"/>
            <a:ext cx="4488000" cy="36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Solution: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2100">
              <a:solidFill>
                <a:srgbClr val="666666"/>
              </a:solidFill>
            </a:endParaRPr>
          </a:p>
          <a:p>
            <a:pPr marL="0" lvl="0" indent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Put redirection URLs in a white list.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2100">
              <a:solidFill>
                <a:srgbClr val="666666"/>
              </a:solidFill>
            </a:endParaRPr>
          </a:p>
        </p:txBody>
      </p:sp>
      <p:pic>
        <p:nvPicPr>
          <p:cNvPr id="748" name="Shape 748" descr="See original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650" y="863350"/>
            <a:ext cx="381000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/>
        </p:nvSpPr>
        <p:spPr>
          <a:xfrm>
            <a:off x="0" y="0"/>
            <a:ext cx="9166500" cy="5143500"/>
          </a:xfrm>
          <a:prstGeom prst="rect">
            <a:avLst/>
          </a:prstGeom>
          <a:solidFill>
            <a:srgbClr val="133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1714200" y="359600"/>
            <a:ext cx="5715600" cy="85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GB" sz="3000" b="1">
                <a:solidFill>
                  <a:srgbClr val="666666"/>
                </a:solidFill>
              </a:rPr>
              <a:t>URL obfuscation</a:t>
            </a:r>
          </a:p>
        </p:txBody>
      </p:sp>
      <p:pic>
        <p:nvPicPr>
          <p:cNvPr id="755" name="Shape 755" descr="See original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950" y="1443600"/>
            <a:ext cx="5858103" cy="34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/>
        </p:nvSpPr>
        <p:spPr>
          <a:xfrm>
            <a:off x="275475" y="22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800">
                <a:solidFill>
                  <a:srgbClr val="666666"/>
                </a:solidFill>
              </a:rPr>
              <a:t>URL obfuscation principle</a:t>
            </a:r>
          </a:p>
        </p:txBody>
      </p:sp>
      <p:sp>
        <p:nvSpPr>
          <p:cNvPr id="761" name="Shape 761"/>
          <p:cNvSpPr/>
          <p:nvPr/>
        </p:nvSpPr>
        <p:spPr>
          <a:xfrm>
            <a:off x="442325" y="880650"/>
            <a:ext cx="732000" cy="84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442324" y="1277987"/>
            <a:ext cx="505800" cy="5061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1002000" y="1251750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Attacker wants to bypass spam filters or put an URL somewhere without drawing attention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500">
              <a:solidFill>
                <a:srgbClr val="666666"/>
              </a:solidFill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442324" y="2659840"/>
            <a:ext cx="505800" cy="5061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1002000" y="2659850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He will encode the URL’s host, or convert the target ip to something more discreet (an integer, a hexadecimal number…)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500">
              <a:solidFill>
                <a:srgbClr val="666666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15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/>
        </p:nvSpPr>
        <p:spPr>
          <a:xfrm>
            <a:off x="128350" y="769975"/>
            <a:ext cx="8936700" cy="99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URL encoding: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025" y="1821312"/>
            <a:ext cx="7200900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Shape 772"/>
          <p:cNvSpPr/>
          <p:nvPr/>
        </p:nvSpPr>
        <p:spPr>
          <a:xfrm>
            <a:off x="3075449" y="1860800"/>
            <a:ext cx="5122500" cy="306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/>
        </p:nvSpPr>
        <p:spPr>
          <a:xfrm>
            <a:off x="103650" y="418737"/>
            <a:ext cx="8936700" cy="4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IP conversion</a:t>
            </a:r>
          </a:p>
        </p:txBody>
      </p:sp>
      <p:pic>
        <p:nvPicPr>
          <p:cNvPr id="778" name="Shape 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12" y="909537"/>
            <a:ext cx="3192574" cy="14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Shape 7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987" y="1941237"/>
            <a:ext cx="3296674" cy="130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Shape 7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9837" y="2899487"/>
            <a:ext cx="3367855" cy="14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/>
          <p:nvPr/>
        </p:nvSpPr>
        <p:spPr>
          <a:xfrm>
            <a:off x="1129450" y="1069262"/>
            <a:ext cx="1047300" cy="37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3610100" y="2033462"/>
            <a:ext cx="1181700" cy="37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6257525" y="3028537"/>
            <a:ext cx="989400" cy="374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 txBox="1"/>
          <p:nvPr/>
        </p:nvSpPr>
        <p:spPr>
          <a:xfrm>
            <a:off x="1021450" y="2407562"/>
            <a:ext cx="12633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Decimal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3569300" y="3287137"/>
            <a:ext cx="1263300" cy="40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Octal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6119325" y="4350662"/>
            <a:ext cx="1968900" cy="37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Hexadecimal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103650" y="1125487"/>
            <a:ext cx="8936700" cy="4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Altogether...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050" y="1676310"/>
            <a:ext cx="7493450" cy="234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275475" y="22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800">
                <a:solidFill>
                  <a:srgbClr val="00A87E"/>
                </a:solidFill>
              </a:rPr>
              <a:t>DDOS prevention checklist</a:t>
            </a:r>
          </a:p>
        </p:txBody>
      </p:sp>
      <p:sp>
        <p:nvSpPr>
          <p:cNvPr id="187" name="Shape 187"/>
          <p:cNvSpPr/>
          <p:nvPr/>
        </p:nvSpPr>
        <p:spPr>
          <a:xfrm>
            <a:off x="442325" y="880650"/>
            <a:ext cx="732000" cy="84000"/>
          </a:xfrm>
          <a:prstGeom prst="rect">
            <a:avLst/>
          </a:prstGeom>
          <a:solidFill>
            <a:srgbClr val="00A87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442324" y="1277987"/>
            <a:ext cx="505800" cy="506100"/>
          </a:xfrm>
          <a:prstGeom prst="ellipse">
            <a:avLst/>
          </a:prstGeom>
          <a:solidFill>
            <a:srgbClr val="00A87E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002000" y="1251750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b="1">
                <a:solidFill>
                  <a:srgbClr val="666666"/>
                </a:solidFill>
              </a:rPr>
              <a:t>Set traffic thresholds</a:t>
            </a:r>
            <a:r>
              <a:rPr lang="en-GB" sz="1200">
                <a:solidFill>
                  <a:srgbClr val="666666"/>
                </a:solidFill>
              </a:rPr>
              <a:t> based on the average number of visits you get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002000" y="1976500"/>
            <a:ext cx="74685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b="1">
                <a:solidFill>
                  <a:srgbClr val="666666"/>
                </a:solidFill>
              </a:rPr>
              <a:t>Create an IP blacklist and whitelist </a:t>
            </a:r>
            <a:r>
              <a:rPr lang="en-GB" sz="1200">
                <a:solidFill>
                  <a:srgbClr val="666666"/>
                </a:solidFill>
              </a:rPr>
              <a:t>to be able to quickly respond to attacks over your applications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002000" y="2707662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>
                <a:solidFill>
                  <a:srgbClr val="666666"/>
                </a:solidFill>
              </a:rPr>
              <a:t>Automate communication with users </a:t>
            </a:r>
            <a:r>
              <a:rPr lang="en-GB" sz="1200">
                <a:solidFill>
                  <a:srgbClr val="666666"/>
                </a:solidFill>
              </a:rPr>
              <a:t>with a service status application to avoid support 💩 storm</a:t>
            </a:r>
          </a:p>
          <a:p>
            <a:pPr lvl="0" rtl="0">
              <a:spcBef>
                <a:spcPts val="0"/>
              </a:spcBef>
              <a:buNone/>
            </a:pPr>
            <a:endParaRPr sz="1200" b="1">
              <a:solidFill>
                <a:srgbClr val="666666"/>
              </a:solidFill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1002000" y="3426450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>
                <a:solidFill>
                  <a:srgbClr val="666666"/>
                </a:solidFill>
              </a:rPr>
              <a:t>Hire an ops </a:t>
            </a:r>
            <a:r>
              <a:rPr lang="en-GB" sz="1200">
                <a:solidFill>
                  <a:srgbClr val="666666"/>
                </a:solidFill>
              </a:rPr>
              <a:t>because as a backend developer, I can’t help you further here 😅</a:t>
            </a:r>
          </a:p>
        </p:txBody>
      </p:sp>
      <p:sp>
        <p:nvSpPr>
          <p:cNvPr id="193" name="Shape 193"/>
          <p:cNvSpPr/>
          <p:nvPr/>
        </p:nvSpPr>
        <p:spPr>
          <a:xfrm>
            <a:off x="442324" y="1987440"/>
            <a:ext cx="505800" cy="506100"/>
          </a:xfrm>
          <a:prstGeom prst="ellipse">
            <a:avLst/>
          </a:prstGeom>
          <a:solidFill>
            <a:srgbClr val="00B588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94" name="Shape 194"/>
          <p:cNvSpPr/>
          <p:nvPr/>
        </p:nvSpPr>
        <p:spPr>
          <a:xfrm>
            <a:off x="442324" y="2696893"/>
            <a:ext cx="505800" cy="506100"/>
          </a:xfrm>
          <a:prstGeom prst="ellipse">
            <a:avLst/>
          </a:prstGeom>
          <a:solidFill>
            <a:srgbClr val="00A87E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195" name="Shape 195"/>
          <p:cNvSpPr/>
          <p:nvPr/>
        </p:nvSpPr>
        <p:spPr>
          <a:xfrm>
            <a:off x="442324" y="3406346"/>
            <a:ext cx="505800" cy="506100"/>
          </a:xfrm>
          <a:prstGeom prst="ellipse">
            <a:avLst/>
          </a:prstGeom>
          <a:solidFill>
            <a:srgbClr val="00A87E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Shape 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6656"/>
            <a:ext cx="8839202" cy="3750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428750"/>
            <a:ext cx="83058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75475" y="22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800">
                <a:solidFill>
                  <a:srgbClr val="F53E5B"/>
                </a:solidFill>
              </a:rPr>
              <a:t>Do not use public URL shorteners</a:t>
            </a:r>
          </a:p>
        </p:txBody>
      </p:sp>
      <p:sp>
        <p:nvSpPr>
          <p:cNvPr id="808" name="Shape 808"/>
          <p:cNvSpPr/>
          <p:nvPr/>
        </p:nvSpPr>
        <p:spPr>
          <a:xfrm>
            <a:off x="442325" y="880650"/>
            <a:ext cx="732000" cy="84000"/>
          </a:xfrm>
          <a:prstGeom prst="rect">
            <a:avLst/>
          </a:prstGeom>
          <a:solidFill>
            <a:srgbClr val="F53E5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442324" y="1277987"/>
            <a:ext cx="505800" cy="506100"/>
          </a:xfrm>
          <a:prstGeom prst="ellipse">
            <a:avLst/>
          </a:prstGeom>
          <a:solidFill>
            <a:srgbClr val="F53E5B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002000" y="1251750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b="1">
                <a:solidFill>
                  <a:srgbClr val="666666"/>
                </a:solidFill>
              </a:rPr>
              <a:t>That’s easy to fake</a:t>
            </a:r>
            <a:r>
              <a:rPr lang="en-GB" sz="1200">
                <a:solidFill>
                  <a:srgbClr val="666666"/>
                </a:solidFill>
              </a:rPr>
              <a:t>, nobody will see the difference between bit.ly/xZahhGfk and bit.ly/BJzENdJq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1002000" y="1976500"/>
            <a:ext cx="74685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 b="1">
                <a:solidFill>
                  <a:srgbClr val="666666"/>
                </a:solidFill>
              </a:rPr>
              <a:t>That’s easy to bruteforce</a:t>
            </a:r>
            <a:r>
              <a:rPr lang="en-GB" sz="1200">
                <a:solidFill>
                  <a:srgbClr val="666666"/>
                </a:solidFill>
              </a:rPr>
              <a:t>,</a:t>
            </a:r>
            <a:r>
              <a:rPr lang="en-GB" sz="1200" b="1">
                <a:solidFill>
                  <a:srgbClr val="666666"/>
                </a:solidFill>
              </a:rPr>
              <a:t> </a:t>
            </a:r>
            <a:r>
              <a:rPr lang="en-GB" sz="1200">
                <a:solidFill>
                  <a:srgbClr val="666666"/>
                </a:solidFill>
              </a:rPr>
              <a:t>many private documents were accessed by crawling possible combinations</a:t>
            </a:r>
          </a:p>
        </p:txBody>
      </p:sp>
      <p:sp>
        <p:nvSpPr>
          <p:cNvPr id="812" name="Shape 812"/>
          <p:cNvSpPr txBox="1"/>
          <p:nvPr/>
        </p:nvSpPr>
        <p:spPr>
          <a:xfrm>
            <a:off x="1002000" y="2707662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b="1">
                <a:solidFill>
                  <a:srgbClr val="666666"/>
                </a:solidFill>
              </a:rPr>
              <a:t>In any way, think twice</a:t>
            </a:r>
            <a:r>
              <a:rPr lang="en-GB" sz="1200">
                <a:solidFill>
                  <a:srgbClr val="666666"/>
                </a:solidFill>
              </a:rPr>
              <a:t> before opening shortened links</a:t>
            </a:r>
          </a:p>
          <a:p>
            <a:pPr lvl="0" rtl="0">
              <a:spcBef>
                <a:spcPts val="0"/>
              </a:spcBef>
              <a:buNone/>
            </a:pPr>
            <a:endParaRPr sz="1200" b="1">
              <a:solidFill>
                <a:srgbClr val="666666"/>
              </a:solidFill>
            </a:endParaRPr>
          </a:p>
        </p:txBody>
      </p:sp>
      <p:sp>
        <p:nvSpPr>
          <p:cNvPr id="813" name="Shape 813"/>
          <p:cNvSpPr txBox="1"/>
          <p:nvPr/>
        </p:nvSpPr>
        <p:spPr>
          <a:xfrm>
            <a:off x="1950375" y="4163600"/>
            <a:ext cx="51708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14" name="Shape 814"/>
          <p:cNvSpPr/>
          <p:nvPr/>
        </p:nvSpPr>
        <p:spPr>
          <a:xfrm>
            <a:off x="442324" y="1987440"/>
            <a:ext cx="505800" cy="506100"/>
          </a:xfrm>
          <a:prstGeom prst="ellipse">
            <a:avLst/>
          </a:prstGeom>
          <a:solidFill>
            <a:srgbClr val="F53E5B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15" name="Shape 815"/>
          <p:cNvSpPr/>
          <p:nvPr/>
        </p:nvSpPr>
        <p:spPr>
          <a:xfrm>
            <a:off x="442324" y="2696893"/>
            <a:ext cx="505800" cy="506100"/>
          </a:xfrm>
          <a:prstGeom prst="ellipse">
            <a:avLst/>
          </a:prstGeom>
          <a:solidFill>
            <a:srgbClr val="F53E5B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/>
        </p:nvSpPr>
        <p:spPr>
          <a:xfrm>
            <a:off x="275475" y="22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800">
                <a:solidFill>
                  <a:srgbClr val="00A87E"/>
                </a:solidFill>
              </a:rPr>
              <a:t>Use your own URL shortener</a:t>
            </a:r>
          </a:p>
        </p:txBody>
      </p:sp>
      <p:sp>
        <p:nvSpPr>
          <p:cNvPr id="821" name="Shape 821"/>
          <p:cNvSpPr/>
          <p:nvPr/>
        </p:nvSpPr>
        <p:spPr>
          <a:xfrm>
            <a:off x="442325" y="880650"/>
            <a:ext cx="732000" cy="84000"/>
          </a:xfrm>
          <a:prstGeom prst="rect">
            <a:avLst/>
          </a:prstGeom>
          <a:solidFill>
            <a:srgbClr val="00B58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2" name="Shape 822"/>
          <p:cNvSpPr txBox="1"/>
          <p:nvPr/>
        </p:nvSpPr>
        <p:spPr>
          <a:xfrm>
            <a:off x="103650" y="1129700"/>
            <a:ext cx="8936700" cy="367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At BlaBlaCar, we use blbl.cr, for example: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2100">
              <a:solidFill>
                <a:srgbClr val="666666"/>
              </a:solidFill>
            </a:endParaRPr>
          </a:p>
          <a:p>
            <a:pPr marL="457200" lvl="0" indent="-361950" rtl="0">
              <a:lnSpc>
                <a:spcPct val="108000"/>
              </a:lnSpc>
              <a:spcBef>
                <a:spcPts val="0"/>
              </a:spcBef>
              <a:buClr>
                <a:srgbClr val="666666"/>
              </a:buClr>
              <a:buSzPct val="100000"/>
              <a:buChar char="-"/>
            </a:pPr>
            <a:r>
              <a:rPr lang="en-GB" sz="2100">
                <a:solidFill>
                  <a:srgbClr val="666666"/>
                </a:solidFill>
              </a:rPr>
              <a:t>http://blbl.cr/symfony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endParaRPr sz="2100">
              <a:solidFill>
                <a:srgbClr val="666666"/>
              </a:solidFill>
            </a:endParaRP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This one is easy to fake by using typosquatting attacks though.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/>
        </p:nvSpPr>
        <p:spPr>
          <a:xfrm>
            <a:off x="0" y="0"/>
            <a:ext cx="9166500" cy="5143500"/>
          </a:xfrm>
          <a:prstGeom prst="rect">
            <a:avLst/>
          </a:prstGeom>
          <a:solidFill>
            <a:srgbClr val="133A5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28" name="Shape 828"/>
          <p:cNvSpPr/>
          <p:nvPr/>
        </p:nvSpPr>
        <p:spPr>
          <a:xfrm>
            <a:off x="1830575" y="512275"/>
            <a:ext cx="5715600" cy="851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lIns="34300" tIns="17150" rIns="34300" bIns="17150" anchor="ctr" anchorCtr="0">
            <a:noAutofit/>
          </a:bodyPr>
          <a:lstStyle/>
          <a:p>
            <a:pPr lvl="0" algn="ctr" rtl="0">
              <a:spcBef>
                <a:spcPts val="0"/>
              </a:spcBef>
              <a:buSzPct val="25000"/>
              <a:buNone/>
            </a:pPr>
            <a:r>
              <a:rPr lang="en-GB" sz="3000" b="1">
                <a:solidFill>
                  <a:srgbClr val="666666"/>
                </a:solidFill>
              </a:rPr>
              <a:t>Man-in-the-Middle Attacks</a:t>
            </a:r>
          </a:p>
        </p:txBody>
      </p:sp>
      <p:pic>
        <p:nvPicPr>
          <p:cNvPr id="829" name="Shape 8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0704" y="2410838"/>
            <a:ext cx="1614358" cy="165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290" y="2366164"/>
            <a:ext cx="1614358" cy="1500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Shape 8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49" y="2231674"/>
            <a:ext cx="1903626" cy="13106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2" name="Shape 832"/>
          <p:cNvCxnSpPr>
            <a:stCxn id="831" idx="3"/>
            <a:endCxn id="829" idx="0"/>
          </p:cNvCxnSpPr>
          <p:nvPr/>
        </p:nvCxnSpPr>
        <p:spPr>
          <a:xfrm rot="10800000" flipH="1">
            <a:off x="2415475" y="2410885"/>
            <a:ext cx="2312400" cy="4761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833" name="Shape 833"/>
          <p:cNvCxnSpPr>
            <a:stCxn id="829" idx="0"/>
          </p:cNvCxnSpPr>
          <p:nvPr/>
        </p:nvCxnSpPr>
        <p:spPr>
          <a:xfrm>
            <a:off x="4727884" y="2410838"/>
            <a:ext cx="28800" cy="11049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ot"/>
            <a:round/>
            <a:headEnd type="none" w="lg" len="lg"/>
            <a:tailEnd type="stealth" w="lg" len="lg"/>
          </a:ln>
        </p:spPr>
      </p:cxnSp>
      <p:cxnSp>
        <p:nvCxnSpPr>
          <p:cNvPr id="834" name="Shape 834"/>
          <p:cNvCxnSpPr>
            <a:endCxn id="830" idx="1"/>
          </p:cNvCxnSpPr>
          <p:nvPr/>
        </p:nvCxnSpPr>
        <p:spPr>
          <a:xfrm rot="10800000" flipH="1">
            <a:off x="4924390" y="3116422"/>
            <a:ext cx="2115900" cy="376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Shape 839" descr="See original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774" y="3004675"/>
            <a:ext cx="1562999" cy="155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099" y="1868500"/>
            <a:ext cx="928650" cy="103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Shape 841" descr="See original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2300" y="1348850"/>
            <a:ext cx="1064450" cy="9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Shape 842"/>
          <p:cNvSpPr txBox="1"/>
          <p:nvPr/>
        </p:nvSpPr>
        <p:spPr>
          <a:xfrm>
            <a:off x="6956825" y="2378175"/>
            <a:ext cx="1563000" cy="3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Grand Master 1</a:t>
            </a:r>
          </a:p>
        </p:txBody>
      </p:sp>
      <p:pic>
        <p:nvPicPr>
          <p:cNvPr id="843" name="Shape 843" descr="See original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2300" y="3114362"/>
            <a:ext cx="1064450" cy="9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Shape 844"/>
          <p:cNvSpPr txBox="1"/>
          <p:nvPr/>
        </p:nvSpPr>
        <p:spPr>
          <a:xfrm>
            <a:off x="6956825" y="4143687"/>
            <a:ext cx="1563000" cy="30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Grand Master 2</a:t>
            </a:r>
          </a:p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845" name="Shape 845" descr="See original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774" y="1239150"/>
            <a:ext cx="1562999" cy="1552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6" name="Shape 846"/>
          <p:cNvCxnSpPr/>
          <p:nvPr/>
        </p:nvCxnSpPr>
        <p:spPr>
          <a:xfrm flipH="1">
            <a:off x="1566874" y="1564911"/>
            <a:ext cx="3708900" cy="372900"/>
          </a:xfrm>
          <a:prstGeom prst="straightConnector1">
            <a:avLst/>
          </a:prstGeom>
          <a:noFill/>
          <a:ln w="28575" cap="flat" cmpd="sng">
            <a:solidFill>
              <a:srgbClr val="A7A7A7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47" name="Shape 847"/>
          <p:cNvSpPr txBox="1"/>
          <p:nvPr/>
        </p:nvSpPr>
        <p:spPr>
          <a:xfrm rot="-368242">
            <a:off x="2692103" y="1413157"/>
            <a:ext cx="1562958" cy="3035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a) GM1 plays X</a:t>
            </a:r>
          </a:p>
        </p:txBody>
      </p:sp>
      <p:sp>
        <p:nvSpPr>
          <p:cNvPr id="848" name="Shape 848"/>
          <p:cNvSpPr txBox="1"/>
          <p:nvPr/>
        </p:nvSpPr>
        <p:spPr>
          <a:xfrm rot="1205638">
            <a:off x="2896770" y="2940951"/>
            <a:ext cx="1563041" cy="3033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b) MITM plays X</a:t>
            </a:r>
          </a:p>
        </p:txBody>
      </p:sp>
      <p:cxnSp>
        <p:nvCxnSpPr>
          <p:cNvPr id="849" name="Shape 849"/>
          <p:cNvCxnSpPr/>
          <p:nvPr/>
        </p:nvCxnSpPr>
        <p:spPr>
          <a:xfrm>
            <a:off x="1719274" y="2531211"/>
            <a:ext cx="3708900" cy="1392600"/>
          </a:xfrm>
          <a:prstGeom prst="straightConnector1">
            <a:avLst/>
          </a:prstGeom>
          <a:noFill/>
          <a:ln w="28575" cap="flat" cmpd="sng">
            <a:solidFill>
              <a:srgbClr val="A7A7A7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50" name="Shape 850"/>
          <p:cNvSpPr txBox="1"/>
          <p:nvPr/>
        </p:nvSpPr>
        <p:spPr>
          <a:xfrm rot="1205638">
            <a:off x="2692045" y="3361276"/>
            <a:ext cx="1563041" cy="3033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c) GM2 plays Y</a:t>
            </a:r>
          </a:p>
        </p:txBody>
      </p:sp>
      <p:cxnSp>
        <p:nvCxnSpPr>
          <p:cNvPr id="851" name="Shape 851"/>
          <p:cNvCxnSpPr/>
          <p:nvPr/>
        </p:nvCxnSpPr>
        <p:spPr>
          <a:xfrm>
            <a:off x="1566874" y="3004686"/>
            <a:ext cx="3708900" cy="1392600"/>
          </a:xfrm>
          <a:prstGeom prst="straightConnector1">
            <a:avLst/>
          </a:prstGeom>
          <a:noFill/>
          <a:ln w="28575" cap="flat" cmpd="sng">
            <a:solidFill>
              <a:srgbClr val="A7A7A7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852" name="Shape 852"/>
          <p:cNvCxnSpPr/>
          <p:nvPr/>
        </p:nvCxnSpPr>
        <p:spPr>
          <a:xfrm flipH="1">
            <a:off x="1719274" y="2096061"/>
            <a:ext cx="3708900" cy="372900"/>
          </a:xfrm>
          <a:prstGeom prst="straightConnector1">
            <a:avLst/>
          </a:prstGeom>
          <a:noFill/>
          <a:ln w="28575" cap="flat" cmpd="sng">
            <a:solidFill>
              <a:srgbClr val="A7A7A7"/>
            </a:solidFill>
            <a:prstDash val="solid"/>
            <a:round/>
            <a:headEnd type="stealth" w="lg" len="lg"/>
            <a:tailEnd type="none" w="lg" len="lg"/>
          </a:ln>
        </p:spPr>
      </p:cxnSp>
      <p:sp>
        <p:nvSpPr>
          <p:cNvPr id="853" name="Shape 853"/>
          <p:cNvSpPr txBox="1"/>
          <p:nvPr/>
        </p:nvSpPr>
        <p:spPr>
          <a:xfrm rot="-368242">
            <a:off x="2844503" y="1944307"/>
            <a:ext cx="1562958" cy="3035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d) MITM plays Y</a:t>
            </a:r>
          </a:p>
        </p:txBody>
      </p:sp>
      <p:sp>
        <p:nvSpPr>
          <p:cNvPr id="854" name="Shape 854"/>
          <p:cNvSpPr txBox="1"/>
          <p:nvPr/>
        </p:nvSpPr>
        <p:spPr>
          <a:xfrm>
            <a:off x="4316300" y="2502362"/>
            <a:ext cx="421200" cy="46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...</a:t>
            </a:r>
          </a:p>
        </p:txBody>
      </p:sp>
      <p:sp>
        <p:nvSpPr>
          <p:cNvPr id="855" name="Shape 855"/>
          <p:cNvSpPr txBox="1"/>
          <p:nvPr/>
        </p:nvSpPr>
        <p:spPr>
          <a:xfrm>
            <a:off x="207300" y="379950"/>
            <a:ext cx="8936700" cy="5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The Chess game analogy: how to win against Grand Masters?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/>
          <p:nvPr/>
        </p:nvSpPr>
        <p:spPr>
          <a:xfrm>
            <a:off x="275475" y="22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800">
                <a:solidFill>
                  <a:srgbClr val="666666"/>
                </a:solidFill>
              </a:rPr>
              <a:t>MITM goals</a:t>
            </a:r>
          </a:p>
        </p:txBody>
      </p:sp>
      <p:sp>
        <p:nvSpPr>
          <p:cNvPr id="861" name="Shape 861"/>
          <p:cNvSpPr/>
          <p:nvPr/>
        </p:nvSpPr>
        <p:spPr>
          <a:xfrm>
            <a:off x="442325" y="880650"/>
            <a:ext cx="732000" cy="84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2" name="Shape 862"/>
          <p:cNvSpPr/>
          <p:nvPr/>
        </p:nvSpPr>
        <p:spPr>
          <a:xfrm>
            <a:off x="442324" y="1277987"/>
            <a:ext cx="505800" cy="5061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1002000" y="1251750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Gather data from users (eavesdropping)</a:t>
            </a:r>
          </a:p>
        </p:txBody>
      </p:sp>
      <p:sp>
        <p:nvSpPr>
          <p:cNvPr id="864" name="Shape 864"/>
          <p:cNvSpPr txBox="1"/>
          <p:nvPr/>
        </p:nvSpPr>
        <p:spPr>
          <a:xfrm>
            <a:off x="1002000" y="1976500"/>
            <a:ext cx="74685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Alter delivery by adding, removing or updating data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1002000" y="2707662"/>
            <a:ext cx="7468500" cy="50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Debug (for development purposes)</a:t>
            </a:r>
          </a:p>
        </p:txBody>
      </p:sp>
      <p:sp>
        <p:nvSpPr>
          <p:cNvPr id="866" name="Shape 866"/>
          <p:cNvSpPr/>
          <p:nvPr/>
        </p:nvSpPr>
        <p:spPr>
          <a:xfrm>
            <a:off x="442324" y="1987440"/>
            <a:ext cx="505800" cy="5061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67" name="Shape 867"/>
          <p:cNvSpPr/>
          <p:nvPr/>
        </p:nvSpPr>
        <p:spPr>
          <a:xfrm>
            <a:off x="442324" y="2696893"/>
            <a:ext cx="505800" cy="506100"/>
          </a:xfrm>
          <a:prstGeom prst="ellipse">
            <a:avLst/>
          </a:prstGeom>
          <a:solidFill>
            <a:srgbClr val="666666"/>
          </a:solidFill>
          <a:ln w="381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GB" sz="2400" b="1">
                <a:solidFill>
                  <a:srgbClr val="FFFFFF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Shape 872" descr="See original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475" y="1646875"/>
            <a:ext cx="2057650" cy="25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/>
          <p:nvPr/>
        </p:nvSpPr>
        <p:spPr>
          <a:xfrm>
            <a:off x="5805950" y="1613525"/>
            <a:ext cx="2715300" cy="1207500"/>
          </a:xfrm>
          <a:prstGeom prst="wedgeEllipseCallout">
            <a:avLst>
              <a:gd name="adj1" fmla="val -86608"/>
              <a:gd name="adj2" fmla="val 37680"/>
            </a:avLst>
          </a:prstGeom>
          <a:solidFill>
            <a:srgbClr val="FFFFFF"/>
          </a:solidFill>
          <a:ln w="9525" cap="flat" cmpd="sng">
            <a:solidFill>
              <a:srgbClr val="A7A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4" name="Shape 874"/>
          <p:cNvSpPr txBox="1"/>
          <p:nvPr/>
        </p:nvSpPr>
        <p:spPr>
          <a:xfrm>
            <a:off x="6146175" y="1686925"/>
            <a:ext cx="2028000" cy="36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Sniffing</a:t>
            </a:r>
          </a:p>
        </p:txBody>
      </p:sp>
      <p:sp>
        <p:nvSpPr>
          <p:cNvPr id="875" name="Shape 875"/>
          <p:cNvSpPr/>
          <p:nvPr/>
        </p:nvSpPr>
        <p:spPr>
          <a:xfrm>
            <a:off x="573350" y="1572475"/>
            <a:ext cx="2715300" cy="1207500"/>
          </a:xfrm>
          <a:prstGeom prst="wedgeEllipseCallout">
            <a:avLst>
              <a:gd name="adj1" fmla="val 87182"/>
              <a:gd name="adj2" fmla="val 41799"/>
            </a:avLst>
          </a:prstGeom>
          <a:solidFill>
            <a:srgbClr val="FFFFFF"/>
          </a:solidFill>
          <a:ln w="9525" cap="flat" cmpd="sng">
            <a:solidFill>
              <a:srgbClr val="A7A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6" name="Shape 876"/>
          <p:cNvSpPr txBox="1"/>
          <p:nvPr/>
        </p:nvSpPr>
        <p:spPr>
          <a:xfrm>
            <a:off x="920425" y="1715275"/>
            <a:ext cx="2028000" cy="3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Sidejacking</a:t>
            </a:r>
          </a:p>
        </p:txBody>
      </p:sp>
      <p:sp>
        <p:nvSpPr>
          <p:cNvPr id="877" name="Shape 877"/>
          <p:cNvSpPr/>
          <p:nvPr/>
        </p:nvSpPr>
        <p:spPr>
          <a:xfrm>
            <a:off x="5802525" y="3113525"/>
            <a:ext cx="2715300" cy="1207500"/>
          </a:xfrm>
          <a:prstGeom prst="wedgeEllipseCallout">
            <a:avLst>
              <a:gd name="adj1" fmla="val -85008"/>
              <a:gd name="adj2" fmla="val -75327"/>
            </a:avLst>
          </a:prstGeom>
          <a:solidFill>
            <a:srgbClr val="FFFFFF"/>
          </a:solidFill>
          <a:ln w="9525" cap="flat" cmpd="sng">
            <a:solidFill>
              <a:srgbClr val="A7A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576775" y="3113525"/>
            <a:ext cx="2715300" cy="1207500"/>
          </a:xfrm>
          <a:prstGeom prst="wedgeEllipseCallout">
            <a:avLst>
              <a:gd name="adj1" fmla="val 87056"/>
              <a:gd name="adj2" fmla="val -75327"/>
            </a:avLst>
          </a:prstGeom>
          <a:solidFill>
            <a:srgbClr val="FFFFFF"/>
          </a:solidFill>
          <a:ln w="9525" cap="flat" cmpd="sng">
            <a:solidFill>
              <a:srgbClr val="A7A7A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9" name="Shape 879"/>
          <p:cNvSpPr txBox="1"/>
          <p:nvPr/>
        </p:nvSpPr>
        <p:spPr>
          <a:xfrm>
            <a:off x="920425" y="3274975"/>
            <a:ext cx="20280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Evil Twin</a:t>
            </a:r>
          </a:p>
        </p:txBody>
      </p:sp>
      <p:sp>
        <p:nvSpPr>
          <p:cNvPr id="880" name="Shape 880"/>
          <p:cNvSpPr txBox="1"/>
          <p:nvPr/>
        </p:nvSpPr>
        <p:spPr>
          <a:xfrm>
            <a:off x="6146175" y="3274975"/>
            <a:ext cx="2028000" cy="25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>
                <a:solidFill>
                  <a:srgbClr val="666666"/>
                </a:solidFill>
              </a:rPr>
              <a:t>Folder theft</a:t>
            </a:r>
          </a:p>
        </p:txBody>
      </p:sp>
      <p:pic>
        <p:nvPicPr>
          <p:cNvPr id="881" name="Shape 881" descr="See original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037" y="1958487"/>
            <a:ext cx="1050265" cy="788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 descr="See original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0262" y="2021812"/>
            <a:ext cx="661475" cy="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 descr="See original imag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7062" y="3620575"/>
            <a:ext cx="534724" cy="53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3550" y="3529975"/>
            <a:ext cx="401749" cy="4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Shape 885" descr="See original imag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2724" y="3530489"/>
            <a:ext cx="714900" cy="7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Shape 886"/>
          <p:cNvSpPr txBox="1"/>
          <p:nvPr/>
        </p:nvSpPr>
        <p:spPr>
          <a:xfrm>
            <a:off x="207300" y="379950"/>
            <a:ext cx="8936700" cy="5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A public, unsecured hotspot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Shape 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37" y="3125925"/>
            <a:ext cx="1034000" cy="12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Shape 8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44" y="1295225"/>
            <a:ext cx="1684449" cy="171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977" y="2242702"/>
            <a:ext cx="514929" cy="51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Shape 8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939" y="3946677"/>
            <a:ext cx="514929" cy="515848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Shape 895"/>
          <p:cNvSpPr txBox="1"/>
          <p:nvPr/>
        </p:nvSpPr>
        <p:spPr>
          <a:xfrm>
            <a:off x="2028500" y="1653700"/>
            <a:ext cx="1482900" cy="64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B588"/>
                </a:solidFill>
              </a:rPr>
              <a:t>google.com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B588"/>
                </a:solidFill>
              </a:rPr>
              <a:t>216.58.208.206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1605350" y="3221400"/>
            <a:ext cx="2017200" cy="95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53E5B"/>
                </a:solidFill>
              </a:rPr>
              <a:t>my-porn-website.com</a:t>
            </a:r>
          </a:p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53E5B"/>
                </a:solidFill>
              </a:rPr>
              <a:t>123.123.123.123</a:t>
            </a:r>
          </a:p>
        </p:txBody>
      </p:sp>
      <p:pic>
        <p:nvPicPr>
          <p:cNvPr id="897" name="Shape 8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9725" y="2941875"/>
            <a:ext cx="1287750" cy="12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Shape 8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5545" y="1406575"/>
            <a:ext cx="1709032" cy="1138348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 txBox="1"/>
          <p:nvPr/>
        </p:nvSpPr>
        <p:spPr>
          <a:xfrm>
            <a:off x="4015550" y="2584800"/>
            <a:ext cx="16845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53E5B"/>
                </a:solidFill>
              </a:rPr>
              <a:t>Attacker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489800" y="4229625"/>
            <a:ext cx="12876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B588"/>
                </a:solidFill>
              </a:rPr>
              <a:t>Victim</a:t>
            </a:r>
          </a:p>
        </p:txBody>
      </p:sp>
      <p:cxnSp>
        <p:nvCxnSpPr>
          <p:cNvPr id="901" name="Shape 901"/>
          <p:cNvCxnSpPr>
            <a:stCxn id="897" idx="0"/>
            <a:endCxn id="898" idx="3"/>
          </p:cNvCxnSpPr>
          <p:nvPr/>
        </p:nvCxnSpPr>
        <p:spPr>
          <a:xfrm rot="10800000">
            <a:off x="5724500" y="1975875"/>
            <a:ext cx="1409100" cy="966000"/>
          </a:xfrm>
          <a:prstGeom prst="straightConnector1">
            <a:avLst/>
          </a:prstGeom>
          <a:noFill/>
          <a:ln w="9525" cap="flat" cmpd="sng">
            <a:solidFill>
              <a:srgbClr val="00B588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2" name="Shape 902"/>
          <p:cNvSpPr txBox="1"/>
          <p:nvPr/>
        </p:nvSpPr>
        <p:spPr>
          <a:xfrm>
            <a:off x="6331650" y="2143375"/>
            <a:ext cx="24123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B588"/>
                </a:solidFill>
              </a:rPr>
              <a:t>1) What is google.com’s ip?</a:t>
            </a:r>
          </a:p>
        </p:txBody>
      </p:sp>
      <p:cxnSp>
        <p:nvCxnSpPr>
          <p:cNvPr id="903" name="Shape 903"/>
          <p:cNvCxnSpPr>
            <a:stCxn id="899" idx="2"/>
            <a:endCxn id="897" idx="1"/>
          </p:cNvCxnSpPr>
          <p:nvPr/>
        </p:nvCxnSpPr>
        <p:spPr>
          <a:xfrm>
            <a:off x="4857800" y="2941800"/>
            <a:ext cx="1632000" cy="644100"/>
          </a:xfrm>
          <a:prstGeom prst="straightConnector1">
            <a:avLst/>
          </a:prstGeom>
          <a:noFill/>
          <a:ln w="9525" cap="flat" cmpd="sng">
            <a:solidFill>
              <a:srgbClr val="F53E5B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3511400" y="3221400"/>
            <a:ext cx="23157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F53E5B"/>
                </a:solidFill>
              </a:rPr>
              <a:t>2) It’s 123.123.123.123 😅</a:t>
            </a:r>
          </a:p>
        </p:txBody>
      </p:sp>
      <p:cxnSp>
        <p:nvCxnSpPr>
          <p:cNvPr id="905" name="Shape 905"/>
          <p:cNvCxnSpPr>
            <a:stCxn id="900" idx="1"/>
            <a:endCxn id="896" idx="3"/>
          </p:cNvCxnSpPr>
          <p:nvPr/>
        </p:nvCxnSpPr>
        <p:spPr>
          <a:xfrm rot="10800000">
            <a:off x="3622400" y="3700725"/>
            <a:ext cx="2867400" cy="707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6" name="Shape 906"/>
          <p:cNvSpPr txBox="1"/>
          <p:nvPr/>
        </p:nvSpPr>
        <p:spPr>
          <a:xfrm>
            <a:off x="3919275" y="4056675"/>
            <a:ext cx="1482900" cy="35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>
                <a:solidFill>
                  <a:srgbClr val="00B588"/>
                </a:solidFill>
              </a:rPr>
              <a:t>3) Thanks 😘😑</a:t>
            </a:r>
          </a:p>
        </p:txBody>
      </p:sp>
      <p:cxnSp>
        <p:nvCxnSpPr>
          <p:cNvPr id="907" name="Shape 907"/>
          <p:cNvCxnSpPr>
            <a:stCxn id="906" idx="1"/>
          </p:cNvCxnSpPr>
          <p:nvPr/>
        </p:nvCxnSpPr>
        <p:spPr>
          <a:xfrm rot="10800000">
            <a:off x="2347275" y="3995475"/>
            <a:ext cx="1572000" cy="239700"/>
          </a:xfrm>
          <a:prstGeom prst="straightConnector1">
            <a:avLst/>
          </a:prstGeom>
          <a:noFill/>
          <a:ln w="9525" cap="flat" cmpd="sng">
            <a:solidFill>
              <a:srgbClr val="F53E5B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8" name="Shape 908"/>
          <p:cNvSpPr txBox="1"/>
          <p:nvPr/>
        </p:nvSpPr>
        <p:spPr>
          <a:xfrm>
            <a:off x="207300" y="379950"/>
            <a:ext cx="8936700" cy="5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DNS spoofing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/>
        </p:nvSpPr>
        <p:spPr>
          <a:xfrm>
            <a:off x="4840350" y="3424550"/>
            <a:ext cx="28761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5293"/>
                </a:solidFill>
              </a:rPr>
              <a:t>Meet me at the van down the river!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00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B588"/>
                </a:solidFill>
              </a:rPr>
              <a:t>Encrypted with ABCDEFGH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00FFFF"/>
              </a:solidFill>
            </a:endParaRPr>
          </a:p>
        </p:txBody>
      </p:sp>
      <p:sp>
        <p:nvSpPr>
          <p:cNvPr id="914" name="Shape 914"/>
          <p:cNvSpPr txBox="1"/>
          <p:nvPr/>
        </p:nvSpPr>
        <p:spPr>
          <a:xfrm>
            <a:off x="1361025" y="3394250"/>
            <a:ext cx="28761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5293"/>
                </a:solidFill>
              </a:rPr>
              <a:t>Meet me at the bus stop!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00FF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F53E5B"/>
                </a:solidFill>
              </a:rPr>
              <a:t>Encrypted with ZYWVUTSR</a:t>
            </a:r>
          </a:p>
        </p:txBody>
      </p:sp>
      <p:sp>
        <p:nvSpPr>
          <p:cNvPr id="915" name="Shape 915"/>
          <p:cNvSpPr txBox="1"/>
          <p:nvPr/>
        </p:nvSpPr>
        <p:spPr>
          <a:xfrm>
            <a:off x="4889075" y="2374312"/>
            <a:ext cx="28761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B588"/>
                </a:solidFill>
              </a:rPr>
              <a:t>Hello Bruno, here is my key. 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FF00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B588"/>
                </a:solidFill>
              </a:rPr>
              <a:t>ABCDEFGH</a:t>
            </a:r>
          </a:p>
        </p:txBody>
      </p:sp>
      <p:sp>
        <p:nvSpPr>
          <p:cNvPr id="916" name="Shape 916"/>
          <p:cNvSpPr txBox="1"/>
          <p:nvPr/>
        </p:nvSpPr>
        <p:spPr>
          <a:xfrm>
            <a:off x="1378800" y="2374762"/>
            <a:ext cx="28761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B588"/>
                </a:solidFill>
              </a:rPr>
              <a:t>Hello Bruno, here is my key. 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FF00FF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F53E5B"/>
                </a:solidFill>
              </a:rPr>
              <a:t>ZYWVUTSR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4873600" y="1324525"/>
            <a:ext cx="28761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5293"/>
                </a:solidFill>
              </a:rPr>
              <a:t>Hello Alice, this is Bruno. 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005293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5293"/>
                </a:solidFill>
              </a:rPr>
              <a:t>Give me your key!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1378800" y="1294225"/>
            <a:ext cx="28761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5293"/>
                </a:solidFill>
              </a:rPr>
              <a:t>Hello Alice, this is Bruno. </a:t>
            </a:r>
          </a:p>
          <a:p>
            <a:pPr lvl="0" algn="ctr" rtl="0">
              <a:spcBef>
                <a:spcPts val="0"/>
              </a:spcBef>
              <a:buNone/>
            </a:pPr>
            <a:endParaRPr sz="1200">
              <a:solidFill>
                <a:srgbClr val="005293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GB" sz="1200">
                <a:solidFill>
                  <a:srgbClr val="005293"/>
                </a:solidFill>
              </a:rPr>
              <a:t>Give me your key!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207300" y="379950"/>
            <a:ext cx="8936700" cy="5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8000"/>
              </a:lnSpc>
              <a:spcBef>
                <a:spcPts val="0"/>
              </a:spcBef>
              <a:buNone/>
            </a:pPr>
            <a:r>
              <a:rPr lang="en-GB" sz="2100">
                <a:solidFill>
                  <a:srgbClr val="666666"/>
                </a:solidFill>
              </a:rPr>
              <a:t>MITM through HTTPS</a:t>
            </a:r>
          </a:p>
        </p:txBody>
      </p:sp>
      <p:pic>
        <p:nvPicPr>
          <p:cNvPr id="920" name="Shape 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3" y="1416512"/>
            <a:ext cx="527424" cy="5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Shape 9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550" y="1430148"/>
            <a:ext cx="644910" cy="56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Shape 9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275" y="1417075"/>
            <a:ext cx="527425" cy="590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Shape 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3" y="2466725"/>
            <a:ext cx="527424" cy="5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550" y="2480361"/>
            <a:ext cx="644910" cy="56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Shape 9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275" y="2467287"/>
            <a:ext cx="527425" cy="590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6" name="Shape 926"/>
          <p:cNvCxnSpPr>
            <a:stCxn id="918" idx="1"/>
            <a:endCxn id="918" idx="3"/>
          </p:cNvCxnSpPr>
          <p:nvPr/>
        </p:nvCxnSpPr>
        <p:spPr>
          <a:xfrm>
            <a:off x="1378800" y="1681975"/>
            <a:ext cx="2876100" cy="0"/>
          </a:xfrm>
          <a:prstGeom prst="straightConnector1">
            <a:avLst/>
          </a:prstGeom>
          <a:noFill/>
          <a:ln w="9525" cap="flat" cmpd="sng">
            <a:solidFill>
              <a:srgbClr val="00529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stCxn id="917" idx="1"/>
            <a:endCxn id="917" idx="3"/>
          </p:cNvCxnSpPr>
          <p:nvPr/>
        </p:nvCxnSpPr>
        <p:spPr>
          <a:xfrm>
            <a:off x="4873600" y="1712275"/>
            <a:ext cx="2876100" cy="0"/>
          </a:xfrm>
          <a:prstGeom prst="straightConnector1">
            <a:avLst/>
          </a:prstGeom>
          <a:noFill/>
          <a:ln w="9525" cap="flat" cmpd="sng">
            <a:solidFill>
              <a:srgbClr val="00529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15" idx="1"/>
            <a:endCxn id="915" idx="3"/>
          </p:cNvCxnSpPr>
          <p:nvPr/>
        </p:nvCxnSpPr>
        <p:spPr>
          <a:xfrm>
            <a:off x="4889075" y="2762062"/>
            <a:ext cx="2876100" cy="0"/>
          </a:xfrm>
          <a:prstGeom prst="straightConnector1">
            <a:avLst/>
          </a:prstGeom>
          <a:noFill/>
          <a:ln w="9525" cap="flat" cmpd="sng">
            <a:solidFill>
              <a:srgbClr val="00B588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929" name="Shape 929"/>
          <p:cNvCxnSpPr>
            <a:stCxn id="916" idx="1"/>
            <a:endCxn id="916" idx="3"/>
          </p:cNvCxnSpPr>
          <p:nvPr/>
        </p:nvCxnSpPr>
        <p:spPr>
          <a:xfrm>
            <a:off x="1378800" y="2762512"/>
            <a:ext cx="2876100" cy="0"/>
          </a:xfrm>
          <a:prstGeom prst="straightConnector1">
            <a:avLst/>
          </a:prstGeom>
          <a:noFill/>
          <a:ln w="9525" cap="flat" cmpd="sng">
            <a:solidFill>
              <a:srgbClr val="00B588"/>
            </a:solidFill>
            <a:prstDash val="solid"/>
            <a:round/>
            <a:headEnd type="triangle" w="lg" len="lg"/>
            <a:tailEnd type="none" w="lg" len="lg"/>
          </a:ln>
        </p:spPr>
      </p:cxnSp>
      <p:pic>
        <p:nvPicPr>
          <p:cNvPr id="930" name="Shape 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43" y="3516537"/>
            <a:ext cx="527424" cy="5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Shape 9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5300" y="3530173"/>
            <a:ext cx="644910" cy="56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5025" y="3517100"/>
            <a:ext cx="527425" cy="590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Shape 933"/>
          <p:cNvCxnSpPr>
            <a:stCxn id="914" idx="1"/>
            <a:endCxn id="914" idx="3"/>
          </p:cNvCxnSpPr>
          <p:nvPr/>
        </p:nvCxnSpPr>
        <p:spPr>
          <a:xfrm>
            <a:off x="1361025" y="3782000"/>
            <a:ext cx="2876100" cy="0"/>
          </a:xfrm>
          <a:prstGeom prst="straightConnector1">
            <a:avLst/>
          </a:prstGeom>
          <a:noFill/>
          <a:ln w="9525" cap="flat" cmpd="sng">
            <a:solidFill>
              <a:srgbClr val="005293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34" name="Shape 934"/>
          <p:cNvCxnSpPr>
            <a:stCxn id="913" idx="1"/>
            <a:endCxn id="913" idx="3"/>
          </p:cNvCxnSpPr>
          <p:nvPr/>
        </p:nvCxnSpPr>
        <p:spPr>
          <a:xfrm>
            <a:off x="4840350" y="3812300"/>
            <a:ext cx="2876100" cy="0"/>
          </a:xfrm>
          <a:prstGeom prst="straightConnector1">
            <a:avLst/>
          </a:prstGeom>
          <a:noFill/>
          <a:ln w="9525" cap="flat" cmpd="sng">
            <a:solidFill>
              <a:srgbClr val="005293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BlaCar 2016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4592</Words>
  <Application>Microsoft Macintosh PowerPoint</Application>
  <PresentationFormat>On-screen Show (16:9)</PresentationFormat>
  <Paragraphs>460</Paragraphs>
  <Slides>109</Slides>
  <Notes>109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109</vt:i4>
      </vt:variant>
    </vt:vector>
  </HeadingPairs>
  <TitlesOfParts>
    <vt:vector size="111" baseType="lpstr">
      <vt:lpstr>BlaBlaCar 2016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Mickaël Steller</cp:lastModifiedBy>
  <cp:revision>3</cp:revision>
  <dcterms:modified xsi:type="dcterms:W3CDTF">2017-03-31T21:34:38Z</dcterms:modified>
</cp:coreProperties>
</file>